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0" r:id="rId1"/>
  </p:sldMasterIdLst>
  <p:notesMasterIdLst>
    <p:notesMasterId r:id="rId198"/>
  </p:notesMasterIdLst>
  <p:sldIdLst>
    <p:sldId id="392" r:id="rId2"/>
    <p:sldId id="434" r:id="rId3"/>
    <p:sldId id="481" r:id="rId4"/>
    <p:sldId id="443" r:id="rId5"/>
    <p:sldId id="444" r:id="rId6"/>
    <p:sldId id="445" r:id="rId7"/>
    <p:sldId id="446" r:id="rId8"/>
    <p:sldId id="486" r:id="rId9"/>
    <p:sldId id="447" r:id="rId10"/>
    <p:sldId id="448" r:id="rId11"/>
    <p:sldId id="449" r:id="rId12"/>
    <p:sldId id="451" r:id="rId13"/>
    <p:sldId id="479" r:id="rId14"/>
    <p:sldId id="469" r:id="rId15"/>
    <p:sldId id="473" r:id="rId16"/>
    <p:sldId id="474" r:id="rId17"/>
    <p:sldId id="475" r:id="rId18"/>
    <p:sldId id="476" r:id="rId19"/>
    <p:sldId id="477" r:id="rId20"/>
    <p:sldId id="478" r:id="rId21"/>
    <p:sldId id="414" r:id="rId22"/>
    <p:sldId id="482" r:id="rId23"/>
    <p:sldId id="488" r:id="rId24"/>
    <p:sldId id="491" r:id="rId25"/>
    <p:sldId id="401" r:id="rId26"/>
    <p:sldId id="420" r:id="rId27"/>
    <p:sldId id="421" r:id="rId28"/>
    <p:sldId id="422" r:id="rId29"/>
    <p:sldId id="492" r:id="rId30"/>
    <p:sldId id="442" r:id="rId31"/>
    <p:sldId id="452" r:id="rId32"/>
    <p:sldId id="487" r:id="rId33"/>
    <p:sldId id="453" r:id="rId34"/>
    <p:sldId id="454" r:id="rId35"/>
    <p:sldId id="457" r:id="rId36"/>
    <p:sldId id="456" r:id="rId37"/>
    <p:sldId id="489" r:id="rId38"/>
    <p:sldId id="458" r:id="rId39"/>
    <p:sldId id="490" r:id="rId40"/>
    <p:sldId id="459" r:id="rId41"/>
    <p:sldId id="467" r:id="rId42"/>
    <p:sldId id="415" r:id="rId43"/>
    <p:sldId id="483" r:id="rId44"/>
    <p:sldId id="273" r:id="rId45"/>
    <p:sldId id="455" r:id="rId46"/>
    <p:sldId id="267" r:id="rId47"/>
    <p:sldId id="419" r:id="rId48"/>
    <p:sldId id="470" r:id="rId49"/>
    <p:sldId id="484" r:id="rId50"/>
    <p:sldId id="426" r:id="rId51"/>
    <p:sldId id="439" r:id="rId52"/>
    <p:sldId id="427" r:id="rId53"/>
    <p:sldId id="428" r:id="rId54"/>
    <p:sldId id="429" r:id="rId55"/>
    <p:sldId id="431" r:id="rId56"/>
    <p:sldId id="432" r:id="rId57"/>
    <p:sldId id="493" r:id="rId58"/>
    <p:sldId id="485" r:id="rId59"/>
    <p:sldId id="472" r:id="rId60"/>
    <p:sldId id="441" r:id="rId61"/>
    <p:sldId id="480" r:id="rId62"/>
    <p:sldId id="471" r:id="rId63"/>
    <p:sldId id="437" r:id="rId64"/>
    <p:sldId id="438" r:id="rId65"/>
    <p:sldId id="468" r:id="rId66"/>
    <p:sldId id="436" r:id="rId67"/>
    <p:sldId id="440" r:id="rId68"/>
    <p:sldId id="404" r:id="rId69"/>
    <p:sldId id="416" r:id="rId70"/>
    <p:sldId id="312" r:id="rId71"/>
    <p:sldId id="304" r:id="rId72"/>
    <p:sldId id="264" r:id="rId73"/>
    <p:sldId id="283" r:id="rId74"/>
    <p:sldId id="292" r:id="rId75"/>
    <p:sldId id="295" r:id="rId76"/>
    <p:sldId id="387" r:id="rId77"/>
    <p:sldId id="296" r:id="rId78"/>
    <p:sldId id="293" r:id="rId79"/>
    <p:sldId id="297" r:id="rId80"/>
    <p:sldId id="294" r:id="rId81"/>
    <p:sldId id="388" r:id="rId82"/>
    <p:sldId id="394" r:id="rId83"/>
    <p:sldId id="284" r:id="rId84"/>
    <p:sldId id="285" r:id="rId85"/>
    <p:sldId id="286" r:id="rId86"/>
    <p:sldId id="287" r:id="rId87"/>
    <p:sldId id="288" r:id="rId88"/>
    <p:sldId id="290" r:id="rId89"/>
    <p:sldId id="311" r:id="rId90"/>
    <p:sldId id="289" r:id="rId91"/>
    <p:sldId id="291" r:id="rId92"/>
    <p:sldId id="317" r:id="rId93"/>
    <p:sldId id="306" r:id="rId94"/>
    <p:sldId id="307" r:id="rId95"/>
    <p:sldId id="309" r:id="rId96"/>
    <p:sldId id="310" r:id="rId97"/>
    <p:sldId id="405" r:id="rId98"/>
    <p:sldId id="318" r:id="rId99"/>
    <p:sldId id="326" r:id="rId100"/>
    <p:sldId id="377" r:id="rId101"/>
    <p:sldId id="379" r:id="rId102"/>
    <p:sldId id="376" r:id="rId103"/>
    <p:sldId id="380" r:id="rId104"/>
    <p:sldId id="378" r:id="rId105"/>
    <p:sldId id="375" r:id="rId106"/>
    <p:sldId id="381" r:id="rId107"/>
    <p:sldId id="319" r:id="rId108"/>
    <p:sldId id="320" r:id="rId109"/>
    <p:sldId id="327" r:id="rId110"/>
    <p:sldId id="371" r:id="rId111"/>
    <p:sldId id="383" r:id="rId112"/>
    <p:sldId id="272" r:id="rId113"/>
    <p:sldId id="300" r:id="rId114"/>
    <p:sldId id="278" r:id="rId115"/>
    <p:sldId id="322" r:id="rId116"/>
    <p:sldId id="323" r:id="rId117"/>
    <p:sldId id="324" r:id="rId118"/>
    <p:sldId id="325" r:id="rId119"/>
    <p:sldId id="329" r:id="rId120"/>
    <p:sldId id="395" r:id="rId121"/>
    <p:sldId id="331" r:id="rId122"/>
    <p:sldId id="370" r:id="rId123"/>
    <p:sldId id="385" r:id="rId124"/>
    <p:sldId id="332" r:id="rId125"/>
    <p:sldId id="333" r:id="rId126"/>
    <p:sldId id="334" r:id="rId127"/>
    <p:sldId id="335" r:id="rId128"/>
    <p:sldId id="361" r:id="rId129"/>
    <p:sldId id="336" r:id="rId130"/>
    <p:sldId id="337" r:id="rId131"/>
    <p:sldId id="360" r:id="rId132"/>
    <p:sldId id="339" r:id="rId133"/>
    <p:sldId id="340" r:id="rId134"/>
    <p:sldId id="341" r:id="rId135"/>
    <p:sldId id="342" r:id="rId136"/>
    <p:sldId id="343" r:id="rId137"/>
    <p:sldId id="344" r:id="rId138"/>
    <p:sldId id="345" r:id="rId139"/>
    <p:sldId id="384" r:id="rId140"/>
    <p:sldId id="346" r:id="rId141"/>
    <p:sldId id="347" r:id="rId142"/>
    <p:sldId id="348" r:id="rId143"/>
    <p:sldId id="349" r:id="rId144"/>
    <p:sldId id="350" r:id="rId145"/>
    <p:sldId id="351" r:id="rId146"/>
    <p:sldId id="352" r:id="rId147"/>
    <p:sldId id="353" r:id="rId148"/>
    <p:sldId id="354" r:id="rId149"/>
    <p:sldId id="355" r:id="rId150"/>
    <p:sldId id="356" r:id="rId151"/>
    <p:sldId id="396" r:id="rId152"/>
    <p:sldId id="397" r:id="rId153"/>
    <p:sldId id="398" r:id="rId154"/>
    <p:sldId id="399" r:id="rId155"/>
    <p:sldId id="418" r:id="rId156"/>
    <p:sldId id="330" r:id="rId157"/>
    <p:sldId id="357" r:id="rId158"/>
    <p:sldId id="417" r:id="rId159"/>
    <p:sldId id="406" r:id="rId160"/>
    <p:sldId id="407" r:id="rId161"/>
    <p:sldId id="408" r:id="rId162"/>
    <p:sldId id="423" r:id="rId163"/>
    <p:sldId id="411" r:id="rId164"/>
    <p:sldId id="413" r:id="rId165"/>
    <p:sldId id="389" r:id="rId166"/>
    <p:sldId id="358" r:id="rId167"/>
    <p:sldId id="403" r:id="rId168"/>
    <p:sldId id="424" r:id="rId169"/>
    <p:sldId id="425" r:id="rId170"/>
    <p:sldId id="402" r:id="rId171"/>
    <p:sldId id="393" r:id="rId172"/>
    <p:sldId id="256" r:id="rId173"/>
    <p:sldId id="366" r:id="rId174"/>
    <p:sldId id="321" r:id="rId175"/>
    <p:sldId id="363" r:id="rId176"/>
    <p:sldId id="302" r:id="rId177"/>
    <p:sldId id="373" r:id="rId178"/>
    <p:sldId id="374" r:id="rId179"/>
    <p:sldId id="390" r:id="rId180"/>
    <p:sldId id="391" r:id="rId181"/>
    <p:sldId id="301" r:id="rId182"/>
    <p:sldId id="372" r:id="rId183"/>
    <p:sldId id="400" r:id="rId184"/>
    <p:sldId id="316" r:id="rId185"/>
    <p:sldId id="430" r:id="rId186"/>
    <p:sldId id="435" r:id="rId187"/>
    <p:sldId id="369" r:id="rId188"/>
    <p:sldId id="460" r:id="rId189"/>
    <p:sldId id="461" r:id="rId190"/>
    <p:sldId id="462" r:id="rId191"/>
    <p:sldId id="463" r:id="rId192"/>
    <p:sldId id="464" r:id="rId193"/>
    <p:sldId id="465" r:id="rId194"/>
    <p:sldId id="466" r:id="rId195"/>
    <p:sldId id="281" r:id="rId196"/>
    <p:sldId id="263" r:id="rId197"/>
  </p:sldIdLst>
  <p:sldSz cx="9144000" cy="6858000" type="screen4x3"/>
  <p:notesSz cx="7077075" cy="9051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47" d="100"/>
          <a:sy n="47" d="100"/>
        </p:scale>
        <p:origin x="-1248" y="0"/>
      </p:cViewPr>
      <p:guideLst>
        <p:guide orient="horz" pos="2160"/>
        <p:guide pos="2880"/>
      </p:guideLst>
    </p:cSldViewPr>
  </p:slideViewPr>
  <p:notesTextViewPr>
    <p:cViewPr>
      <p:scale>
        <a:sx n="1" d="1"/>
        <a:sy n="1" d="1"/>
      </p:scale>
      <p:origin x="0" y="0"/>
    </p:cViewPr>
  </p:notesTextViewPr>
  <p:sorterViewPr>
    <p:cViewPr>
      <p:scale>
        <a:sx n="46" d="100"/>
        <a:sy n="46" d="100"/>
      </p:scale>
      <p:origin x="0" y="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196" Type="http://schemas.openxmlformats.org/officeDocument/2006/relationships/slide" Target="slides/slide195.xml"/><Relationship Id="rId200"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slide" Target="slides/slide196.xml"/><Relationship Id="rId201"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notesMaster" Target="notesMasters/notesMaster1.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190" Type="http://schemas.openxmlformats.org/officeDocument/2006/relationships/slide" Target="slides/slide189.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52596"/>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4008705" y="0"/>
            <a:ext cx="3066733" cy="452596"/>
          </a:xfrm>
          <a:prstGeom prst="rect">
            <a:avLst/>
          </a:prstGeom>
        </p:spPr>
        <p:txBody>
          <a:bodyPr vert="horz" lIns="91440" tIns="45720" rIns="91440" bIns="45720" rtlCol="0"/>
          <a:lstStyle>
            <a:lvl1pPr algn="r">
              <a:defRPr sz="1200"/>
            </a:lvl1pPr>
          </a:lstStyle>
          <a:p>
            <a:fld id="{26047486-B818-4BE6-84BE-0A1FA3598F2A}" type="datetimeFigureOut">
              <a:rPr lang="en-US" smtClean="0"/>
              <a:t>12/18/2014</a:t>
            </a:fld>
            <a:endParaRPr lang="en-US" dirty="0"/>
          </a:p>
        </p:txBody>
      </p:sp>
      <p:sp>
        <p:nvSpPr>
          <p:cNvPr id="4" name="Slide Image Placeholder 3"/>
          <p:cNvSpPr>
            <a:spLocks noGrp="1" noRot="1" noChangeAspect="1"/>
          </p:cNvSpPr>
          <p:nvPr>
            <p:ph type="sldImg" idx="2"/>
          </p:nvPr>
        </p:nvSpPr>
        <p:spPr>
          <a:xfrm>
            <a:off x="1276350" y="679450"/>
            <a:ext cx="4524375" cy="339407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7708" y="4299665"/>
            <a:ext cx="5661660" cy="4073366"/>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597758"/>
            <a:ext cx="3066733" cy="452596"/>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08705" y="8597758"/>
            <a:ext cx="3066733" cy="452596"/>
          </a:xfrm>
          <a:prstGeom prst="rect">
            <a:avLst/>
          </a:prstGeom>
        </p:spPr>
        <p:txBody>
          <a:bodyPr vert="horz" lIns="91440" tIns="45720" rIns="91440" bIns="45720" rtlCol="0" anchor="b"/>
          <a:lstStyle>
            <a:lvl1pPr algn="r">
              <a:defRPr sz="1200"/>
            </a:lvl1pPr>
          </a:lstStyle>
          <a:p>
            <a:fld id="{3E9F0EFD-079E-4D89-B215-7507C82A2EEA}" type="slidenum">
              <a:rPr lang="en-US" smtClean="0"/>
              <a:t>‹#›</a:t>
            </a:fld>
            <a:endParaRPr lang="en-US" dirty="0"/>
          </a:p>
        </p:txBody>
      </p:sp>
    </p:spTree>
    <p:extLst>
      <p:ext uri="{BB962C8B-B14F-4D97-AF65-F5344CB8AC3E}">
        <p14:creationId xmlns:p14="http://schemas.microsoft.com/office/powerpoint/2010/main" val="3861367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9. </a:t>
            </a:r>
            <a:endParaRPr lang="en-US" dirty="0"/>
          </a:p>
        </p:txBody>
      </p:sp>
      <p:sp>
        <p:nvSpPr>
          <p:cNvPr id="4" name="Slide Number Placeholder 3"/>
          <p:cNvSpPr>
            <a:spLocks noGrp="1"/>
          </p:cNvSpPr>
          <p:nvPr>
            <p:ph type="sldNum" sz="quarter" idx="10"/>
          </p:nvPr>
        </p:nvSpPr>
        <p:spPr/>
        <p:txBody>
          <a:bodyPr/>
          <a:lstStyle/>
          <a:p>
            <a:fld id="{3E9F0EFD-079E-4D89-B215-7507C82A2EEA}" type="slidenum">
              <a:rPr lang="en-US" smtClean="0"/>
              <a:t>99</a:t>
            </a:fld>
            <a:endParaRPr lang="en-US" dirty="0"/>
          </a:p>
        </p:txBody>
      </p:sp>
    </p:spTree>
    <p:extLst>
      <p:ext uri="{BB962C8B-B14F-4D97-AF65-F5344CB8AC3E}">
        <p14:creationId xmlns:p14="http://schemas.microsoft.com/office/powerpoint/2010/main" val="20342459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9. </a:t>
            </a:r>
            <a:endParaRPr lang="en-US" dirty="0"/>
          </a:p>
        </p:txBody>
      </p:sp>
      <p:sp>
        <p:nvSpPr>
          <p:cNvPr id="4" name="Slide Number Placeholder 3"/>
          <p:cNvSpPr>
            <a:spLocks noGrp="1"/>
          </p:cNvSpPr>
          <p:nvPr>
            <p:ph type="sldNum" sz="quarter" idx="10"/>
          </p:nvPr>
        </p:nvSpPr>
        <p:spPr/>
        <p:txBody>
          <a:bodyPr/>
          <a:lstStyle/>
          <a:p>
            <a:fld id="{3E9F0EFD-079E-4D89-B215-7507C82A2EEA}" type="slidenum">
              <a:rPr lang="en-US" smtClean="0"/>
              <a:t>109</a:t>
            </a:fld>
            <a:endParaRPr lang="en-US" dirty="0"/>
          </a:p>
        </p:txBody>
      </p:sp>
    </p:spTree>
    <p:extLst>
      <p:ext uri="{BB962C8B-B14F-4D97-AF65-F5344CB8AC3E}">
        <p14:creationId xmlns:p14="http://schemas.microsoft.com/office/powerpoint/2010/main" val="2034245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9. </a:t>
            </a:r>
            <a:endParaRPr lang="en-US" dirty="0"/>
          </a:p>
        </p:txBody>
      </p:sp>
      <p:sp>
        <p:nvSpPr>
          <p:cNvPr id="4" name="Slide Number Placeholder 3"/>
          <p:cNvSpPr>
            <a:spLocks noGrp="1"/>
          </p:cNvSpPr>
          <p:nvPr>
            <p:ph type="sldNum" sz="quarter" idx="10"/>
          </p:nvPr>
        </p:nvSpPr>
        <p:spPr/>
        <p:txBody>
          <a:bodyPr/>
          <a:lstStyle/>
          <a:p>
            <a:fld id="{3E9F0EFD-079E-4D89-B215-7507C82A2EEA}" type="slidenum">
              <a:rPr lang="en-US" smtClean="0"/>
              <a:t>117</a:t>
            </a:fld>
            <a:endParaRPr lang="en-US" dirty="0"/>
          </a:p>
        </p:txBody>
      </p:sp>
    </p:spTree>
    <p:extLst>
      <p:ext uri="{BB962C8B-B14F-4D97-AF65-F5344CB8AC3E}">
        <p14:creationId xmlns:p14="http://schemas.microsoft.com/office/powerpoint/2010/main" val="20342459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9. </a:t>
            </a:r>
            <a:endParaRPr lang="en-US" dirty="0"/>
          </a:p>
        </p:txBody>
      </p:sp>
      <p:sp>
        <p:nvSpPr>
          <p:cNvPr id="4" name="Slide Number Placeholder 3"/>
          <p:cNvSpPr>
            <a:spLocks noGrp="1"/>
          </p:cNvSpPr>
          <p:nvPr>
            <p:ph type="sldNum" sz="quarter" idx="10"/>
          </p:nvPr>
        </p:nvSpPr>
        <p:spPr/>
        <p:txBody>
          <a:bodyPr/>
          <a:lstStyle/>
          <a:p>
            <a:fld id="{3E9F0EFD-079E-4D89-B215-7507C82A2EEA}" type="slidenum">
              <a:rPr lang="en-US" smtClean="0"/>
              <a:t>118</a:t>
            </a:fld>
            <a:endParaRPr lang="en-US" dirty="0"/>
          </a:p>
        </p:txBody>
      </p:sp>
    </p:spTree>
    <p:extLst>
      <p:ext uri="{BB962C8B-B14F-4D97-AF65-F5344CB8AC3E}">
        <p14:creationId xmlns:p14="http://schemas.microsoft.com/office/powerpoint/2010/main" val="20342459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9. </a:t>
            </a:r>
            <a:endParaRPr lang="en-US" dirty="0"/>
          </a:p>
        </p:txBody>
      </p:sp>
      <p:sp>
        <p:nvSpPr>
          <p:cNvPr id="4" name="Slide Number Placeholder 3"/>
          <p:cNvSpPr>
            <a:spLocks noGrp="1"/>
          </p:cNvSpPr>
          <p:nvPr>
            <p:ph type="sldNum" sz="quarter" idx="10"/>
          </p:nvPr>
        </p:nvSpPr>
        <p:spPr/>
        <p:txBody>
          <a:bodyPr/>
          <a:lstStyle/>
          <a:p>
            <a:fld id="{3E9F0EFD-079E-4D89-B215-7507C82A2EEA}" type="slidenum">
              <a:rPr lang="en-US" smtClean="0"/>
              <a:t>119</a:t>
            </a:fld>
            <a:endParaRPr lang="en-US" dirty="0"/>
          </a:p>
        </p:txBody>
      </p:sp>
    </p:spTree>
    <p:extLst>
      <p:ext uri="{BB962C8B-B14F-4D97-AF65-F5344CB8AC3E}">
        <p14:creationId xmlns:p14="http://schemas.microsoft.com/office/powerpoint/2010/main" val="20342459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9. </a:t>
            </a:r>
            <a:endParaRPr lang="en-US" dirty="0"/>
          </a:p>
        </p:txBody>
      </p:sp>
      <p:sp>
        <p:nvSpPr>
          <p:cNvPr id="4" name="Slide Number Placeholder 3"/>
          <p:cNvSpPr>
            <a:spLocks noGrp="1"/>
          </p:cNvSpPr>
          <p:nvPr>
            <p:ph type="sldNum" sz="quarter" idx="10"/>
          </p:nvPr>
        </p:nvSpPr>
        <p:spPr/>
        <p:txBody>
          <a:bodyPr/>
          <a:lstStyle/>
          <a:p>
            <a:fld id="{3E9F0EFD-079E-4D89-B215-7507C82A2EEA}" type="slidenum">
              <a:rPr lang="en-US" smtClean="0"/>
              <a:t>120</a:t>
            </a:fld>
            <a:endParaRPr lang="en-US" dirty="0"/>
          </a:p>
        </p:txBody>
      </p:sp>
    </p:spTree>
    <p:extLst>
      <p:ext uri="{BB962C8B-B14F-4D97-AF65-F5344CB8AC3E}">
        <p14:creationId xmlns:p14="http://schemas.microsoft.com/office/powerpoint/2010/main" val="20342459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9. </a:t>
            </a:r>
            <a:endParaRPr lang="en-US" dirty="0"/>
          </a:p>
        </p:txBody>
      </p:sp>
      <p:sp>
        <p:nvSpPr>
          <p:cNvPr id="4" name="Slide Number Placeholder 3"/>
          <p:cNvSpPr>
            <a:spLocks noGrp="1"/>
          </p:cNvSpPr>
          <p:nvPr>
            <p:ph type="sldNum" sz="quarter" idx="10"/>
          </p:nvPr>
        </p:nvSpPr>
        <p:spPr/>
        <p:txBody>
          <a:bodyPr/>
          <a:lstStyle/>
          <a:p>
            <a:fld id="{3E9F0EFD-079E-4D89-B215-7507C82A2EEA}" type="slidenum">
              <a:rPr lang="en-US" smtClean="0"/>
              <a:t>156</a:t>
            </a:fld>
            <a:endParaRPr lang="en-US" dirty="0"/>
          </a:p>
        </p:txBody>
      </p:sp>
    </p:spTree>
    <p:extLst>
      <p:ext uri="{BB962C8B-B14F-4D97-AF65-F5344CB8AC3E}">
        <p14:creationId xmlns:p14="http://schemas.microsoft.com/office/powerpoint/2010/main" val="20342459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9F0EFD-079E-4D89-B215-7507C82A2EEA}" type="slidenum">
              <a:rPr lang="en-US" smtClean="0"/>
              <a:t>178</a:t>
            </a:fld>
            <a:endParaRPr lang="en-US" dirty="0"/>
          </a:p>
        </p:txBody>
      </p:sp>
    </p:spTree>
    <p:extLst>
      <p:ext uri="{BB962C8B-B14F-4D97-AF65-F5344CB8AC3E}">
        <p14:creationId xmlns:p14="http://schemas.microsoft.com/office/powerpoint/2010/main" val="16846267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F89FE4B-D01F-43E3-92BD-8D94D0AEFD7A}" type="datetime1">
              <a:rPr lang="en-US" smtClean="0"/>
              <a:t>12/18/2014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399FD3D-A76B-442F-A724-E1F55F6D8A62}" type="slidenum">
              <a:rPr lang="en-US" smtClean="0"/>
              <a:t>‹#›</a:t>
            </a:fld>
            <a:endParaRPr lang="en-US" dirty="0"/>
          </a:p>
        </p:txBody>
      </p:sp>
    </p:spTree>
    <p:extLst>
      <p:ext uri="{BB962C8B-B14F-4D97-AF65-F5344CB8AC3E}">
        <p14:creationId xmlns:p14="http://schemas.microsoft.com/office/powerpoint/2010/main" val="401637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8D0F6B-E1C7-4441-AFA4-AFBFBE7EA7D9}" type="datetime1">
              <a:rPr lang="en-US" smtClean="0"/>
              <a:t>12/18/2014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399FD3D-A76B-442F-A724-E1F55F6D8A62}" type="slidenum">
              <a:rPr lang="en-US" smtClean="0"/>
              <a:t>‹#›</a:t>
            </a:fld>
            <a:endParaRPr lang="en-US" dirty="0"/>
          </a:p>
        </p:txBody>
      </p:sp>
    </p:spTree>
    <p:extLst>
      <p:ext uri="{BB962C8B-B14F-4D97-AF65-F5344CB8AC3E}">
        <p14:creationId xmlns:p14="http://schemas.microsoft.com/office/powerpoint/2010/main" val="2340130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F0DA2D0-55E5-4E3A-B2B4-DB3ADFB933C1}" type="datetime1">
              <a:rPr lang="en-US" smtClean="0"/>
              <a:t>12/18/2014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399FD3D-A76B-442F-A724-E1F55F6D8A62}" type="slidenum">
              <a:rPr lang="en-US" smtClean="0"/>
              <a:t>‹#›</a:t>
            </a:fld>
            <a:endParaRPr lang="en-US" dirty="0"/>
          </a:p>
        </p:txBody>
      </p:sp>
    </p:spTree>
    <p:extLst>
      <p:ext uri="{BB962C8B-B14F-4D97-AF65-F5344CB8AC3E}">
        <p14:creationId xmlns:p14="http://schemas.microsoft.com/office/powerpoint/2010/main" val="3791273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4C6F8D0-E30B-4642-9826-B28C1CC3ED95}" type="datetime1">
              <a:rPr lang="en-US" smtClean="0"/>
              <a:t>12/18/2014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399FD3D-A76B-442F-A724-E1F55F6D8A62}" type="slidenum">
              <a:rPr lang="en-US" smtClean="0"/>
              <a:t>‹#›</a:t>
            </a:fld>
            <a:endParaRPr lang="en-US" dirty="0"/>
          </a:p>
        </p:txBody>
      </p:sp>
    </p:spTree>
    <p:extLst>
      <p:ext uri="{BB962C8B-B14F-4D97-AF65-F5344CB8AC3E}">
        <p14:creationId xmlns:p14="http://schemas.microsoft.com/office/powerpoint/2010/main" val="154867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2E0A90B-8DF9-43FA-917D-A5B9CC8051FC}" type="datetime1">
              <a:rPr lang="en-US" smtClean="0"/>
              <a:t>12/18/2014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399FD3D-A76B-442F-A724-E1F55F6D8A62}" type="slidenum">
              <a:rPr lang="en-US" smtClean="0"/>
              <a:t>‹#›</a:t>
            </a:fld>
            <a:endParaRPr lang="en-US" dirty="0"/>
          </a:p>
        </p:txBody>
      </p:sp>
    </p:spTree>
    <p:extLst>
      <p:ext uri="{BB962C8B-B14F-4D97-AF65-F5344CB8AC3E}">
        <p14:creationId xmlns:p14="http://schemas.microsoft.com/office/powerpoint/2010/main" val="41246144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D6B005B-7BB7-47FD-8C28-4715E7BBD9CC}" type="datetime1">
              <a:rPr lang="en-US" smtClean="0"/>
              <a:t>12/18/2014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399FD3D-A76B-442F-A724-E1F55F6D8A62}" type="slidenum">
              <a:rPr lang="en-US" smtClean="0"/>
              <a:t>‹#›</a:t>
            </a:fld>
            <a:endParaRPr lang="en-US" dirty="0"/>
          </a:p>
        </p:txBody>
      </p:sp>
    </p:spTree>
    <p:extLst>
      <p:ext uri="{BB962C8B-B14F-4D97-AF65-F5344CB8AC3E}">
        <p14:creationId xmlns:p14="http://schemas.microsoft.com/office/powerpoint/2010/main" val="4125221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21E4A2-4A28-4A5F-8CC2-DD14C33E9577}" type="datetime1">
              <a:rPr lang="en-US" smtClean="0"/>
              <a:t>12/18/2014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a:t>
            </a:fld>
            <a:endParaRPr lang="en-US" dirty="0"/>
          </a:p>
        </p:txBody>
      </p:sp>
    </p:spTree>
    <p:extLst>
      <p:ext uri="{BB962C8B-B14F-4D97-AF65-F5344CB8AC3E}">
        <p14:creationId xmlns:p14="http://schemas.microsoft.com/office/powerpoint/2010/main" val="25947419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4602F35-7B09-4D00-813C-80DF77B7D337}" type="datetime1">
              <a:rPr lang="en-US" smtClean="0"/>
              <a:t>12/18/2014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399FD3D-A76B-442F-A724-E1F55F6D8A62}" type="slidenum">
              <a:rPr lang="en-US" smtClean="0"/>
              <a:t>‹#›</a:t>
            </a:fld>
            <a:endParaRPr lang="en-US" dirty="0"/>
          </a:p>
        </p:txBody>
      </p:sp>
    </p:spTree>
    <p:extLst>
      <p:ext uri="{BB962C8B-B14F-4D97-AF65-F5344CB8AC3E}">
        <p14:creationId xmlns:p14="http://schemas.microsoft.com/office/powerpoint/2010/main" val="19958471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6A3BC1-B1E8-4448-B99E-CF1828930BA4}" type="datetime1">
              <a:rPr lang="en-US" smtClean="0"/>
              <a:t>12/18/2014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399FD3D-A76B-442F-A724-E1F55F6D8A62}" type="slidenum">
              <a:rPr lang="en-US" smtClean="0"/>
              <a:t>‹#›</a:t>
            </a:fld>
            <a:endParaRPr lang="en-US" dirty="0"/>
          </a:p>
        </p:txBody>
      </p:sp>
    </p:spTree>
    <p:extLst>
      <p:ext uri="{BB962C8B-B14F-4D97-AF65-F5344CB8AC3E}">
        <p14:creationId xmlns:p14="http://schemas.microsoft.com/office/powerpoint/2010/main" val="35073417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3A3AC05-6004-4849-B585-92CD2337D9FE}" type="datetime1">
              <a:rPr lang="en-US" smtClean="0"/>
              <a:t>12/18/2014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399FD3D-A76B-442F-A724-E1F55F6D8A62}" type="slidenum">
              <a:rPr lang="en-US" smtClean="0"/>
              <a:t>‹#›</a:t>
            </a:fld>
            <a:endParaRPr lang="en-US" dirty="0"/>
          </a:p>
        </p:txBody>
      </p:sp>
    </p:spTree>
    <p:extLst>
      <p:ext uri="{BB962C8B-B14F-4D97-AF65-F5344CB8AC3E}">
        <p14:creationId xmlns:p14="http://schemas.microsoft.com/office/powerpoint/2010/main" val="114755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CEF22F-8253-4652-8FAA-38F4475FA011}" type="datetime1">
              <a:rPr lang="en-US" smtClean="0"/>
              <a:t>12/18/2014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399FD3D-A76B-442F-A724-E1F55F6D8A62}" type="slidenum">
              <a:rPr lang="en-US" smtClean="0"/>
              <a:t>‹#›</a:t>
            </a:fld>
            <a:endParaRPr lang="en-US" dirty="0"/>
          </a:p>
        </p:txBody>
      </p:sp>
    </p:spTree>
    <p:extLst>
      <p:ext uri="{BB962C8B-B14F-4D97-AF65-F5344CB8AC3E}">
        <p14:creationId xmlns:p14="http://schemas.microsoft.com/office/powerpoint/2010/main" val="3021214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67FCC8-4758-41D2-8415-A5F81726CEB8}" type="datetime1">
              <a:rPr lang="en-US" smtClean="0"/>
              <a:t>12/18/2014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99FD3D-A76B-442F-A724-E1F55F6D8A62}" type="slidenum">
              <a:rPr lang="en-US" smtClean="0"/>
              <a:t>‹#›</a:t>
            </a:fld>
            <a:endParaRPr lang="en-US" dirty="0"/>
          </a:p>
        </p:txBody>
      </p:sp>
    </p:spTree>
    <p:extLst>
      <p:ext uri="{BB962C8B-B14F-4D97-AF65-F5344CB8AC3E}">
        <p14:creationId xmlns:p14="http://schemas.microsoft.com/office/powerpoint/2010/main" val="118882674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bloomberg.com/news/2014-05-23/golf-market-stuck-in-bunker-as-thousands-leave"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www.hvsgolf.com/"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46.wmf"/><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hyperlink" Target="http://www.facebook.com/pages/Montreux-Golf-Country-Club/119482491425576" TargetMode="External"/><Relationship Id="rId7" Type="http://schemas.openxmlformats.org/officeDocument/2006/relationships/image" Target="../media/image49.png"/><Relationship Id="rId2" Type="http://schemas.openxmlformats.org/officeDocument/2006/relationships/hyperlink" Target="http://www.montreuxgolf.com/" TargetMode="External"/><Relationship Id="rId1" Type="http://schemas.openxmlformats.org/officeDocument/2006/relationships/slideLayout" Target="../slideLayouts/slideLayout2.xml"/><Relationship Id="rId6" Type="http://schemas.openxmlformats.org/officeDocument/2006/relationships/hyperlink" Target="http://twitter.com/#%21/montreuxnv" TargetMode="External"/><Relationship Id="rId5" Type="http://schemas.openxmlformats.org/officeDocument/2006/relationships/image" Target="../media/image48.png"/><Relationship Id="rId4" Type="http://schemas.openxmlformats.org/officeDocument/2006/relationships/image" Target="../media/image47.gif"/></Relationships>
</file>

<file path=ppt/slides/_rels/slide12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57.wmf"/><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60.wmf"/><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69.wmf"/><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70.wmf"/><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73.wmf"/><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74.wmf"/><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76.wmf"/><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image" Target="../media/image78.wmf"/><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image" Target="../media/image79.wmf"/><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9.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Should the HOA Invest in a Golf Course</a:t>
            </a:r>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09600" y="1981200"/>
            <a:ext cx="8001000" cy="4191000"/>
          </a:xfrm>
        </p:spPr>
      </p:pic>
      <p:sp>
        <p:nvSpPr>
          <p:cNvPr id="4" name="Slide Number Placeholder 3"/>
          <p:cNvSpPr>
            <a:spLocks noGrp="1"/>
          </p:cNvSpPr>
          <p:nvPr>
            <p:ph type="sldNum" sz="quarter" idx="12"/>
          </p:nvPr>
        </p:nvSpPr>
        <p:spPr/>
        <p:txBody>
          <a:bodyPr/>
          <a:lstStyle/>
          <a:p>
            <a:fld id="{7399FD3D-A76B-442F-A724-E1F55F6D8A62}" type="slidenum">
              <a:rPr lang="en-US" smtClean="0"/>
              <a:t>1</a:t>
            </a:fld>
            <a:endParaRPr lang="en-US" dirty="0"/>
          </a:p>
        </p:txBody>
      </p:sp>
    </p:spTree>
    <p:extLst>
      <p:ext uri="{BB962C8B-B14F-4D97-AF65-F5344CB8AC3E}">
        <p14:creationId xmlns:p14="http://schemas.microsoft.com/office/powerpoint/2010/main" val="27246061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lstStyle/>
          <a:p>
            <a:r>
              <a:rPr lang="en-US" dirty="0" smtClean="0"/>
              <a:t>Content</a:t>
            </a:r>
            <a:endParaRPr lang="en-US" dirty="0"/>
          </a:p>
        </p:txBody>
      </p:sp>
      <p:sp>
        <p:nvSpPr>
          <p:cNvPr id="3" name="Content Placeholder 2"/>
          <p:cNvSpPr>
            <a:spLocks noGrp="1"/>
          </p:cNvSpPr>
          <p:nvPr>
            <p:ph idx="1"/>
          </p:nvPr>
        </p:nvSpPr>
        <p:spPr>
          <a:xfrm>
            <a:off x="228600" y="1219200"/>
            <a:ext cx="8763000" cy="5410200"/>
          </a:xfrm>
        </p:spPr>
        <p:txBody>
          <a:bodyPr>
            <a:normAutofit fontScale="25000" lnSpcReduction="20000"/>
          </a:bodyPr>
          <a:lstStyle/>
          <a:p>
            <a:pPr marL="0" indent="0">
              <a:buNone/>
            </a:pPr>
            <a:r>
              <a:rPr lang="en-US" sz="12800" dirty="0" smtClean="0"/>
              <a:t>1.  Why would you want to buy a golf course?</a:t>
            </a:r>
          </a:p>
          <a:p>
            <a:pPr marL="1371600" indent="-1371600">
              <a:buAutoNum type="arabicPeriod"/>
            </a:pPr>
            <a:endParaRPr lang="en-US" sz="12800" dirty="0" smtClean="0"/>
          </a:p>
          <a:p>
            <a:pPr marL="0" indent="0">
              <a:buNone/>
            </a:pPr>
            <a:r>
              <a:rPr lang="en-US" sz="12800" dirty="0" smtClean="0"/>
              <a:t>2.  Has the HOA Board become partisan?</a:t>
            </a:r>
          </a:p>
          <a:p>
            <a:pPr marL="0" indent="0">
              <a:buNone/>
            </a:pPr>
            <a:endParaRPr lang="en-US" sz="12800" dirty="0" smtClean="0"/>
          </a:p>
          <a:p>
            <a:pPr marL="0" indent="0">
              <a:buNone/>
            </a:pPr>
            <a:r>
              <a:rPr lang="en-US" sz="12800" dirty="0" smtClean="0"/>
              <a:t>3. Friends of ArrowCreek or </a:t>
            </a:r>
            <a:r>
              <a:rPr lang="en-US" sz="12800" b="1" dirty="0" smtClean="0">
                <a:solidFill>
                  <a:srgbClr val="0070C0"/>
                </a:solidFill>
              </a:rPr>
              <a:t>F</a:t>
            </a:r>
            <a:r>
              <a:rPr lang="en-US" sz="12800" dirty="0" smtClean="0"/>
              <a:t>und </a:t>
            </a:r>
            <a:r>
              <a:rPr lang="en-US" sz="12800" b="1" dirty="0">
                <a:solidFill>
                  <a:srgbClr val="0070C0"/>
                </a:solidFill>
              </a:rPr>
              <a:t>O</a:t>
            </a:r>
            <a:r>
              <a:rPr lang="en-US" sz="12800" dirty="0" smtClean="0"/>
              <a:t>ur </a:t>
            </a:r>
            <a:r>
              <a:rPr lang="en-US" sz="12800" b="1" dirty="0" smtClean="0">
                <a:solidFill>
                  <a:srgbClr val="0070C0"/>
                </a:solidFill>
              </a:rPr>
              <a:t>A</a:t>
            </a:r>
            <a:r>
              <a:rPr lang="en-US" sz="12800" dirty="0" smtClean="0"/>
              <a:t>ctivities?</a:t>
            </a:r>
          </a:p>
          <a:p>
            <a:pPr marL="0" indent="0">
              <a:buNone/>
            </a:pPr>
            <a:endParaRPr lang="en-US" sz="12800" dirty="0" smtClean="0"/>
          </a:p>
          <a:p>
            <a:pPr marL="0" indent="0">
              <a:buNone/>
            </a:pPr>
            <a:r>
              <a:rPr lang="en-US" sz="12800" b="1" dirty="0" smtClean="0"/>
              <a:t>4. What are our options?</a:t>
            </a:r>
          </a:p>
          <a:p>
            <a:pPr marL="1371600" indent="-1371600">
              <a:buAutoNum type="arabicPeriod" startAt="4"/>
            </a:pPr>
            <a:endParaRPr lang="en-US" sz="12800" b="1" dirty="0"/>
          </a:p>
          <a:p>
            <a:pPr marL="0" indent="0" algn="ctr">
              <a:buNone/>
            </a:pPr>
            <a:r>
              <a:rPr lang="en-US" sz="12800" b="1" dirty="0" smtClean="0"/>
              <a:t>Visit Our web-site: </a:t>
            </a:r>
          </a:p>
          <a:p>
            <a:pPr marL="0" indent="0" algn="ctr">
              <a:buNone/>
            </a:pPr>
            <a:r>
              <a:rPr lang="en-US" sz="12800" b="1" dirty="0" smtClean="0"/>
              <a:t>www.arrowcreek411.workpress.com</a:t>
            </a:r>
          </a:p>
          <a:p>
            <a:pPr marL="1371600" indent="-1371600">
              <a:buAutoNum type="arabicPeriod" startAt="4"/>
            </a:pPr>
            <a:endParaRPr lang="en-US" sz="12800" b="1" dirty="0"/>
          </a:p>
          <a:p>
            <a:pPr marL="1371600" indent="-1371600">
              <a:buAutoNum type="arabicPeriod" startAt="4"/>
            </a:pPr>
            <a:endParaRPr lang="en-US" sz="12800" b="1" dirty="0" smtClean="0"/>
          </a:p>
          <a:p>
            <a:pPr marL="0" indent="0">
              <a:buNone/>
            </a:pPr>
            <a:endParaRPr lang="en-US" sz="5600" dirty="0" smtClean="0"/>
          </a:p>
          <a:p>
            <a:pPr marL="0" indent="0">
              <a:buNone/>
            </a:pPr>
            <a:r>
              <a:rPr lang="en-US" sz="5600" dirty="0" smtClean="0"/>
              <a:t> </a:t>
            </a:r>
            <a:endParaRPr lang="en-US" sz="5600" dirty="0"/>
          </a:p>
          <a:p>
            <a:pPr marL="0" indent="0">
              <a:buNone/>
            </a:pPr>
            <a:endParaRPr lang="en-US" sz="12800" dirty="0"/>
          </a:p>
          <a:p>
            <a:pPr marL="0" indent="0">
              <a:buNone/>
            </a:pPr>
            <a:endParaRPr lang="en-US" sz="12800" dirty="0" smtClean="0"/>
          </a:p>
          <a:p>
            <a:pPr marL="1371600" indent="-1371600">
              <a:buAutoNum type="arabicPeriod" startAt="4"/>
            </a:pPr>
            <a:endParaRPr lang="en-US" sz="12800" dirty="0"/>
          </a:p>
          <a:p>
            <a:pPr marL="0" indent="0">
              <a:buNone/>
            </a:pPr>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2</a:t>
            </a:fld>
            <a:endParaRPr lang="en-US" dirty="0"/>
          </a:p>
        </p:txBody>
      </p:sp>
    </p:spTree>
    <p:extLst>
      <p:ext uri="{BB962C8B-B14F-4D97-AF65-F5344CB8AC3E}">
        <p14:creationId xmlns:p14="http://schemas.microsoft.com/office/powerpoint/2010/main" val="27529258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Golf Course Industry</a:t>
            </a:r>
            <a:endParaRPr lang="en-US" dirty="0"/>
          </a:p>
        </p:txBody>
      </p:sp>
      <p:sp>
        <p:nvSpPr>
          <p:cNvPr id="3" name="Content Placeholder 2"/>
          <p:cNvSpPr>
            <a:spLocks noGrp="1"/>
          </p:cNvSpPr>
          <p:nvPr>
            <p:ph idx="1"/>
          </p:nvPr>
        </p:nvSpPr>
        <p:spPr>
          <a:xfrm>
            <a:off x="-7977419" y="-468967"/>
            <a:ext cx="25293333" cy="10424191"/>
          </a:xfrm>
        </p:spPr>
        <p:txBody>
          <a:bodyPr/>
          <a:lstStyle/>
          <a:p>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3</a:t>
            </a:fld>
            <a:endParaRPr lang="en-US" dirty="0"/>
          </a:p>
        </p:txBody>
      </p:sp>
      <p:pic>
        <p:nvPicPr>
          <p:cNvPr id="1026" name="Picture 2" descr="C:\Users\Dr. Forrest\AppData\Local\Microsoft\Windows\Temporary Internet Files\Content.IE5\KC59YAES\MC90028568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5001" y="1904999"/>
            <a:ext cx="5867400" cy="44364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09123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Golf Industry in the US</a:t>
            </a:r>
            <a:br>
              <a:rPr lang="en-US" dirty="0" smtClean="0"/>
            </a:br>
            <a:r>
              <a:rPr lang="en-US" dirty="0" smtClean="0"/>
              <a:t>Becoming Less Profitable</a:t>
            </a:r>
            <a:endParaRPr lang="en-US" dirty="0"/>
          </a:p>
        </p:txBody>
      </p:sp>
      <p:sp>
        <p:nvSpPr>
          <p:cNvPr id="3" name="Content Placeholder 2"/>
          <p:cNvSpPr>
            <a:spLocks noGrp="1"/>
          </p:cNvSpPr>
          <p:nvPr>
            <p:ph idx="1"/>
          </p:nvPr>
        </p:nvSpPr>
        <p:spPr>
          <a:xfrm>
            <a:off x="228600" y="1371600"/>
            <a:ext cx="8763000" cy="4754563"/>
          </a:xfrm>
        </p:spPr>
        <p:txBody>
          <a:bodyPr>
            <a:normAutofit fontScale="92500" lnSpcReduction="10000"/>
          </a:bodyPr>
          <a:lstStyle/>
          <a:p>
            <a:pPr marL="0" indent="0">
              <a:buNone/>
            </a:pPr>
            <a:endParaRPr lang="en-US" sz="4000" dirty="0" smtClean="0"/>
          </a:p>
          <a:p>
            <a:pPr marL="0" indent="0">
              <a:buNone/>
            </a:pPr>
            <a:r>
              <a:rPr lang="en-US" sz="4000" dirty="0" smtClean="0"/>
              <a:t>One-third of golf courses nationally are operating at a loss.</a:t>
            </a:r>
          </a:p>
          <a:p>
            <a:pPr marL="0" indent="0">
              <a:buNone/>
            </a:pPr>
            <a:endParaRPr lang="en-US" sz="1700" dirty="0"/>
          </a:p>
          <a:p>
            <a:pPr marL="0" indent="0">
              <a:buNone/>
            </a:pPr>
            <a:r>
              <a:rPr lang="en-US" sz="4000" dirty="0" smtClean="0"/>
              <a:t>The cost of maintaining an 18-hole golf course has </a:t>
            </a:r>
            <a:r>
              <a:rPr lang="en-US" sz="4000" b="1" dirty="0" smtClean="0"/>
              <a:t>nearly doubled </a:t>
            </a:r>
            <a:r>
              <a:rPr lang="en-US" sz="4000" dirty="0" smtClean="0"/>
              <a:t>in the last 7 years.</a:t>
            </a:r>
          </a:p>
          <a:p>
            <a:pPr marL="0" indent="0">
              <a:buNone/>
            </a:pPr>
            <a:endParaRPr lang="en-US" dirty="0"/>
          </a:p>
          <a:p>
            <a:pPr marL="0" indent="0">
              <a:buNone/>
            </a:pPr>
            <a:r>
              <a:rPr lang="en-US" sz="1400" dirty="0" smtClean="0"/>
              <a:t>Sources: http:// hospitalitynet.org/news/4063485.html (Ex 3A)</a:t>
            </a:r>
          </a:p>
          <a:p>
            <a:pPr marL="0" indent="0">
              <a:buNone/>
            </a:pPr>
            <a:r>
              <a:rPr lang="en-US" sz="1400" dirty="0" smtClean="0">
                <a:hlinkClick r:id="rId2"/>
              </a:rPr>
              <a:t>http://www.bloomberg.com/news/2014-05-23/golf-market-stuck-in-bunker-as-thousands-leave</a:t>
            </a:r>
            <a:r>
              <a:rPr lang="en-US" sz="1400" dirty="0" smtClean="0"/>
              <a:t> -the sport.html</a:t>
            </a:r>
            <a:endParaRPr lang="en-US" sz="1400" dirty="0"/>
          </a:p>
        </p:txBody>
      </p:sp>
      <p:sp>
        <p:nvSpPr>
          <p:cNvPr id="4" name="Slide Number Placeholder 3"/>
          <p:cNvSpPr>
            <a:spLocks noGrp="1"/>
          </p:cNvSpPr>
          <p:nvPr>
            <p:ph type="sldNum" sz="quarter" idx="12"/>
          </p:nvPr>
        </p:nvSpPr>
        <p:spPr/>
        <p:txBody>
          <a:bodyPr/>
          <a:lstStyle/>
          <a:p>
            <a:fld id="{7399FD3D-A76B-442F-A724-E1F55F6D8A62}" type="slidenum">
              <a:rPr lang="en-US" smtClean="0"/>
              <a:t>4</a:t>
            </a:fld>
            <a:endParaRPr lang="en-US" dirty="0"/>
          </a:p>
        </p:txBody>
      </p:sp>
    </p:spTree>
    <p:extLst>
      <p:ext uri="{BB962C8B-B14F-4D97-AF65-F5344CB8AC3E}">
        <p14:creationId xmlns:p14="http://schemas.microsoft.com/office/powerpoint/2010/main" val="35565758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Golf Industry in the US</a:t>
            </a:r>
            <a:endParaRPr lang="en-US" dirty="0"/>
          </a:p>
        </p:txBody>
      </p:sp>
      <p:sp>
        <p:nvSpPr>
          <p:cNvPr id="3" name="Content Placeholder 2"/>
          <p:cNvSpPr>
            <a:spLocks noGrp="1"/>
          </p:cNvSpPr>
          <p:nvPr>
            <p:ph idx="1"/>
          </p:nvPr>
        </p:nvSpPr>
        <p:spPr>
          <a:xfrm>
            <a:off x="228600" y="1371600"/>
            <a:ext cx="8763000" cy="5105400"/>
          </a:xfrm>
        </p:spPr>
        <p:txBody>
          <a:bodyPr>
            <a:normAutofit fontScale="92500"/>
          </a:bodyPr>
          <a:lstStyle/>
          <a:p>
            <a:pPr marL="0" indent="0">
              <a:buNone/>
            </a:pPr>
            <a:r>
              <a:rPr lang="en-US" sz="4000" dirty="0" smtClean="0"/>
              <a:t>The sport is suffering from an exodus of male players, a lack of interest among </a:t>
            </a:r>
            <a:r>
              <a:rPr lang="en-US" sz="4000" b="1" dirty="0" smtClean="0"/>
              <a:t>millennials</a:t>
            </a:r>
            <a:r>
              <a:rPr lang="en-US" sz="4000" dirty="0" smtClean="0"/>
              <a:t> and the mass closure of courses.</a:t>
            </a:r>
          </a:p>
          <a:p>
            <a:pPr marL="0" indent="0">
              <a:buNone/>
            </a:pPr>
            <a:endParaRPr lang="en-US" sz="4000" dirty="0" smtClean="0"/>
          </a:p>
          <a:p>
            <a:pPr marL="0" indent="0">
              <a:buNone/>
            </a:pPr>
            <a:r>
              <a:rPr lang="en-US" sz="4400" dirty="0"/>
              <a:t>	</a:t>
            </a:r>
            <a:r>
              <a:rPr lang="en-US" sz="4400" dirty="0" smtClean="0"/>
              <a:t>  -650,000 men quit playing</a:t>
            </a:r>
          </a:p>
          <a:p>
            <a:pPr marL="0" indent="0" algn="ctr">
              <a:buNone/>
            </a:pPr>
            <a:r>
              <a:rPr lang="en-US" sz="4400" u="sng" dirty="0" smtClean="0"/>
              <a:t>    +260,000 women starting playing</a:t>
            </a:r>
          </a:p>
          <a:p>
            <a:pPr marL="0" indent="0" algn="ctr">
              <a:buNone/>
            </a:pPr>
            <a:r>
              <a:rPr lang="en-US" sz="4400" b="1" dirty="0" smtClean="0">
                <a:solidFill>
                  <a:srgbClr val="FF0000"/>
                </a:solidFill>
              </a:rPr>
              <a:t>-390,000 </a:t>
            </a:r>
            <a:r>
              <a:rPr lang="en-US" sz="4400" dirty="0" smtClean="0"/>
              <a:t>players left the game </a:t>
            </a:r>
            <a:endParaRPr lang="en-US" sz="4400" dirty="0"/>
          </a:p>
        </p:txBody>
      </p:sp>
      <p:sp>
        <p:nvSpPr>
          <p:cNvPr id="4" name="Slide Number Placeholder 3"/>
          <p:cNvSpPr>
            <a:spLocks noGrp="1"/>
          </p:cNvSpPr>
          <p:nvPr>
            <p:ph type="sldNum" sz="quarter" idx="12"/>
          </p:nvPr>
        </p:nvSpPr>
        <p:spPr/>
        <p:txBody>
          <a:bodyPr/>
          <a:lstStyle/>
          <a:p>
            <a:fld id="{7399FD3D-A76B-442F-A724-E1F55F6D8A62}" type="slidenum">
              <a:rPr lang="en-US" smtClean="0"/>
              <a:t>5</a:t>
            </a:fld>
            <a:endParaRPr lang="en-US" dirty="0"/>
          </a:p>
        </p:txBody>
      </p:sp>
    </p:spTree>
    <p:extLst>
      <p:ext uri="{BB962C8B-B14F-4D97-AF65-F5344CB8AC3E}">
        <p14:creationId xmlns:p14="http://schemas.microsoft.com/office/powerpoint/2010/main" val="37555151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Golf Industry in the US</a:t>
            </a:r>
            <a:endParaRPr lang="en-US" dirty="0"/>
          </a:p>
        </p:txBody>
      </p:sp>
      <p:sp>
        <p:nvSpPr>
          <p:cNvPr id="3" name="Content Placeholder 2"/>
          <p:cNvSpPr>
            <a:spLocks noGrp="1"/>
          </p:cNvSpPr>
          <p:nvPr>
            <p:ph idx="1"/>
          </p:nvPr>
        </p:nvSpPr>
        <p:spPr>
          <a:xfrm>
            <a:off x="685800" y="1371600"/>
            <a:ext cx="7620000" cy="4754563"/>
          </a:xfrm>
        </p:spPr>
        <p:txBody>
          <a:bodyPr>
            <a:normAutofit/>
          </a:bodyPr>
          <a:lstStyle/>
          <a:p>
            <a:pPr marL="0" indent="0">
              <a:buNone/>
            </a:pPr>
            <a:r>
              <a:rPr lang="en-US" sz="4000" dirty="0" smtClean="0"/>
              <a:t>Golfers </a:t>
            </a:r>
            <a:r>
              <a:rPr lang="en-US" sz="4000" dirty="0" smtClean="0"/>
              <a:t>per course have decreased every year since 2007.</a:t>
            </a:r>
          </a:p>
          <a:p>
            <a:pPr marL="0" indent="0">
              <a:buNone/>
            </a:pPr>
            <a:endParaRPr lang="en-US" sz="1400" dirty="0"/>
          </a:p>
          <a:p>
            <a:pPr marL="0" indent="0">
              <a:buNone/>
            </a:pPr>
            <a:r>
              <a:rPr lang="en-US" sz="4000" dirty="0" smtClean="0"/>
              <a:t>665 golf courses have closed in the country in the past 5 years</a:t>
            </a:r>
            <a:r>
              <a:rPr lang="en-US" sz="4000" dirty="0" smtClean="0"/>
              <a:t>.</a:t>
            </a:r>
          </a:p>
          <a:p>
            <a:pPr marL="0" indent="0">
              <a:buNone/>
            </a:pPr>
            <a:endParaRPr lang="en-US" sz="1400" dirty="0"/>
          </a:p>
          <a:p>
            <a:pPr marL="0" indent="0">
              <a:buNone/>
            </a:pPr>
            <a:r>
              <a:rPr lang="en-US" sz="4000" dirty="0" smtClean="0"/>
              <a:t>200,000 players under the age of 35 abandoning the game last year</a:t>
            </a:r>
          </a:p>
          <a:p>
            <a:pPr marL="0" indent="0">
              <a:buNone/>
            </a:pPr>
            <a:endParaRPr lang="en-US" sz="1400" dirty="0"/>
          </a:p>
          <a:p>
            <a:pPr marL="0" indent="0">
              <a:buNone/>
            </a:pPr>
            <a:endParaRPr lang="en-US" sz="1400" dirty="0" smtClean="0"/>
          </a:p>
          <a:p>
            <a:pPr marL="0" indent="0">
              <a:buNone/>
            </a:pPr>
            <a:endParaRPr lang="en-US" sz="4400" dirty="0"/>
          </a:p>
          <a:p>
            <a:pPr marL="0" indent="0">
              <a:buNone/>
            </a:pPr>
            <a:endParaRPr lang="en-US" sz="4400" dirty="0" smtClean="0"/>
          </a:p>
          <a:p>
            <a:pPr marL="0" indent="0">
              <a:buNone/>
            </a:pPr>
            <a:endParaRPr lang="en-US" sz="4400" dirty="0"/>
          </a:p>
          <a:p>
            <a:pPr marL="0" indent="0">
              <a:buNone/>
            </a:pPr>
            <a:endParaRPr lang="en-US" sz="4400" dirty="0" smtClean="0"/>
          </a:p>
          <a:p>
            <a:pPr marL="0" indent="0">
              <a:buNone/>
            </a:pPr>
            <a:endParaRPr lang="en-US" sz="4400" dirty="0"/>
          </a:p>
        </p:txBody>
      </p:sp>
      <p:sp>
        <p:nvSpPr>
          <p:cNvPr id="4" name="Slide Number Placeholder 3"/>
          <p:cNvSpPr>
            <a:spLocks noGrp="1"/>
          </p:cNvSpPr>
          <p:nvPr>
            <p:ph type="sldNum" sz="quarter" idx="12"/>
          </p:nvPr>
        </p:nvSpPr>
        <p:spPr/>
        <p:txBody>
          <a:bodyPr/>
          <a:lstStyle/>
          <a:p>
            <a:fld id="{7399FD3D-A76B-442F-A724-E1F55F6D8A62}" type="slidenum">
              <a:rPr lang="en-US" smtClean="0"/>
              <a:t>6</a:t>
            </a:fld>
            <a:endParaRPr lang="en-US" dirty="0"/>
          </a:p>
        </p:txBody>
      </p:sp>
    </p:spTree>
    <p:extLst>
      <p:ext uri="{BB962C8B-B14F-4D97-AF65-F5344CB8AC3E}">
        <p14:creationId xmlns:p14="http://schemas.microsoft.com/office/powerpoint/2010/main" val="1696435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Golf Industry in the US</a:t>
            </a:r>
            <a:endParaRPr lang="en-US" dirty="0"/>
          </a:p>
        </p:txBody>
      </p:sp>
      <p:sp>
        <p:nvSpPr>
          <p:cNvPr id="3" name="Content Placeholder 2"/>
          <p:cNvSpPr>
            <a:spLocks noGrp="1"/>
          </p:cNvSpPr>
          <p:nvPr>
            <p:ph idx="1"/>
          </p:nvPr>
        </p:nvSpPr>
        <p:spPr>
          <a:xfrm>
            <a:off x="533400" y="1371600"/>
            <a:ext cx="7924800" cy="5181600"/>
          </a:xfrm>
        </p:spPr>
        <p:txBody>
          <a:bodyPr>
            <a:normAutofit/>
          </a:bodyPr>
          <a:lstStyle/>
          <a:p>
            <a:pPr marL="0" indent="0">
              <a:buNone/>
            </a:pPr>
            <a:endParaRPr lang="en-US" sz="4000" dirty="0" smtClean="0"/>
          </a:p>
          <a:p>
            <a:pPr marL="0" indent="0">
              <a:buNone/>
            </a:pPr>
            <a:r>
              <a:rPr lang="en-US" sz="4000" dirty="0" smtClean="0"/>
              <a:t>Golf in the US peaked in 2007 at 29,500,000 golfers, in 2012 the number contracted to just 14,400,000</a:t>
            </a:r>
            <a:r>
              <a:rPr lang="en-US" sz="4000" dirty="0"/>
              <a:t> </a:t>
            </a:r>
            <a:r>
              <a:rPr lang="en-US" sz="4000" dirty="0" smtClean="0"/>
              <a:t>or a -51.1% drop in five years.</a:t>
            </a:r>
          </a:p>
          <a:p>
            <a:pPr marL="0" indent="0">
              <a:buNone/>
            </a:pPr>
            <a:endParaRPr lang="en-US" sz="1500" dirty="0"/>
          </a:p>
          <a:p>
            <a:pPr marL="0" indent="0">
              <a:buNone/>
            </a:pPr>
            <a:endParaRPr lang="en-US" sz="1400" dirty="0" smtClean="0"/>
          </a:p>
          <a:p>
            <a:pPr marL="0" indent="0">
              <a:buNone/>
            </a:pPr>
            <a:endParaRPr lang="en-US" sz="1400" dirty="0"/>
          </a:p>
          <a:p>
            <a:pPr marL="0" indent="0">
              <a:buNone/>
            </a:pPr>
            <a:r>
              <a:rPr lang="en-US" sz="1400" dirty="0" smtClean="0"/>
              <a:t>Source: </a:t>
            </a:r>
            <a:r>
              <a:rPr lang="en-US" sz="1400" dirty="0" smtClean="0">
                <a:hlinkClick r:id="rId2"/>
              </a:rPr>
              <a:t>www.hvsgolf.com</a:t>
            </a:r>
            <a:r>
              <a:rPr lang="en-US" sz="1400" dirty="0" smtClean="0"/>
              <a:t> (Ex.3C)</a:t>
            </a:r>
            <a:endParaRPr lang="en-US" sz="1500" dirty="0" smtClean="0"/>
          </a:p>
          <a:p>
            <a:pPr marL="0" indent="0">
              <a:buNone/>
            </a:pPr>
            <a:endParaRPr lang="en-US" sz="4000" dirty="0" smtClean="0"/>
          </a:p>
          <a:p>
            <a:pPr marL="0" indent="0">
              <a:buNone/>
            </a:pPr>
            <a:endParaRPr lang="en-US" sz="4000" dirty="0"/>
          </a:p>
          <a:p>
            <a:pPr marL="0" indent="0">
              <a:buNone/>
            </a:pPr>
            <a:endParaRPr lang="en-US" sz="4000" dirty="0"/>
          </a:p>
          <a:p>
            <a:pPr marL="0" indent="0">
              <a:buNone/>
            </a:pPr>
            <a:endParaRPr lang="en-US" sz="4400" dirty="0" smtClean="0"/>
          </a:p>
          <a:p>
            <a:pPr marL="0" indent="0">
              <a:buNone/>
            </a:pPr>
            <a:endParaRPr lang="en-US" sz="4400" dirty="0"/>
          </a:p>
          <a:p>
            <a:pPr marL="0" indent="0">
              <a:buNone/>
            </a:pPr>
            <a:endParaRPr lang="en-US" sz="4400" dirty="0" smtClean="0"/>
          </a:p>
          <a:p>
            <a:pPr marL="0" indent="0">
              <a:buNone/>
            </a:pPr>
            <a:endParaRPr lang="en-US" sz="4400" dirty="0"/>
          </a:p>
        </p:txBody>
      </p:sp>
      <p:sp>
        <p:nvSpPr>
          <p:cNvPr id="4" name="Slide Number Placeholder 3"/>
          <p:cNvSpPr>
            <a:spLocks noGrp="1"/>
          </p:cNvSpPr>
          <p:nvPr>
            <p:ph type="sldNum" sz="quarter" idx="12"/>
          </p:nvPr>
        </p:nvSpPr>
        <p:spPr/>
        <p:txBody>
          <a:bodyPr/>
          <a:lstStyle/>
          <a:p>
            <a:fld id="{7399FD3D-A76B-442F-A724-E1F55F6D8A62}" type="slidenum">
              <a:rPr lang="en-US" smtClean="0"/>
              <a:t>7</a:t>
            </a:fld>
            <a:endParaRPr lang="en-US" dirty="0"/>
          </a:p>
        </p:txBody>
      </p:sp>
    </p:spTree>
    <p:extLst>
      <p:ext uri="{BB962C8B-B14F-4D97-AF65-F5344CB8AC3E}">
        <p14:creationId xmlns:p14="http://schemas.microsoft.com/office/powerpoint/2010/main" val="38099674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Golf in ArrowCreek</a:t>
            </a:r>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91497" y="1600200"/>
            <a:ext cx="6761006" cy="4525963"/>
          </a:xfrm>
        </p:spPr>
      </p:pic>
      <p:sp>
        <p:nvSpPr>
          <p:cNvPr id="4" name="Slide Number Placeholder 3"/>
          <p:cNvSpPr>
            <a:spLocks noGrp="1"/>
          </p:cNvSpPr>
          <p:nvPr>
            <p:ph type="sldNum" sz="quarter" idx="12"/>
          </p:nvPr>
        </p:nvSpPr>
        <p:spPr/>
        <p:txBody>
          <a:bodyPr/>
          <a:lstStyle/>
          <a:p>
            <a:fld id="{7399FD3D-A76B-442F-A724-E1F55F6D8A62}" type="slidenum">
              <a:rPr lang="en-US" smtClean="0"/>
              <a:t>8</a:t>
            </a:fld>
            <a:endParaRPr lang="en-US" dirty="0"/>
          </a:p>
        </p:txBody>
      </p:sp>
    </p:spTree>
    <p:extLst>
      <p:ext uri="{BB962C8B-B14F-4D97-AF65-F5344CB8AC3E}">
        <p14:creationId xmlns:p14="http://schemas.microsoft.com/office/powerpoint/2010/main" val="27591979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Golf in ArrowCreek</a:t>
            </a:r>
            <a:endParaRPr lang="en-US" dirty="0"/>
          </a:p>
        </p:txBody>
      </p:sp>
      <p:sp>
        <p:nvSpPr>
          <p:cNvPr id="3" name="Content Placeholder 2"/>
          <p:cNvSpPr>
            <a:spLocks noGrp="1"/>
          </p:cNvSpPr>
          <p:nvPr>
            <p:ph idx="1"/>
          </p:nvPr>
        </p:nvSpPr>
        <p:spPr>
          <a:xfrm>
            <a:off x="228600" y="1371600"/>
            <a:ext cx="8763000" cy="5181600"/>
          </a:xfrm>
        </p:spPr>
        <p:txBody>
          <a:bodyPr>
            <a:normAutofit/>
          </a:bodyPr>
          <a:lstStyle/>
          <a:p>
            <a:pPr marL="0" indent="0">
              <a:buNone/>
            </a:pPr>
            <a:endParaRPr lang="en-US" sz="4000" dirty="0" smtClean="0"/>
          </a:p>
          <a:p>
            <a:pPr marL="0" indent="0">
              <a:buNone/>
            </a:pPr>
            <a:r>
              <a:rPr lang="en-US" sz="4000" dirty="0" smtClean="0"/>
              <a:t>If your contract states that your community </a:t>
            </a:r>
            <a:r>
              <a:rPr lang="en-US" sz="4000" b="1" dirty="0" smtClean="0"/>
              <a:t>“owns the golf course,” </a:t>
            </a:r>
            <a:r>
              <a:rPr lang="en-US" sz="4000" dirty="0" smtClean="0"/>
              <a:t>or that membership is “mandatory,” </a:t>
            </a:r>
            <a:r>
              <a:rPr lang="en-US" sz="4800" b="1" dirty="0" smtClean="0"/>
              <a:t>your home is collateral for all of the debts generated by the golf course.</a:t>
            </a:r>
          </a:p>
          <a:p>
            <a:pPr marL="0" indent="0">
              <a:buNone/>
            </a:pPr>
            <a:endParaRPr lang="en-US" sz="4000" dirty="0"/>
          </a:p>
          <a:p>
            <a:pPr marL="0" indent="0">
              <a:buNone/>
            </a:pPr>
            <a:endParaRPr lang="en-US" sz="4000" dirty="0"/>
          </a:p>
          <a:p>
            <a:pPr marL="0" indent="0">
              <a:buNone/>
            </a:pPr>
            <a:endParaRPr lang="en-US" sz="4400" dirty="0" smtClean="0"/>
          </a:p>
          <a:p>
            <a:pPr marL="0" indent="0">
              <a:buNone/>
            </a:pPr>
            <a:endParaRPr lang="en-US" sz="4400" dirty="0"/>
          </a:p>
          <a:p>
            <a:pPr marL="0" indent="0">
              <a:buNone/>
            </a:pPr>
            <a:endParaRPr lang="en-US" sz="4400" dirty="0" smtClean="0"/>
          </a:p>
          <a:p>
            <a:pPr marL="0" indent="0">
              <a:buNone/>
            </a:pPr>
            <a:endParaRPr lang="en-US" sz="4400" dirty="0"/>
          </a:p>
        </p:txBody>
      </p:sp>
      <p:sp>
        <p:nvSpPr>
          <p:cNvPr id="4" name="Slide Number Placeholder 3"/>
          <p:cNvSpPr>
            <a:spLocks noGrp="1"/>
          </p:cNvSpPr>
          <p:nvPr>
            <p:ph type="sldNum" sz="quarter" idx="12"/>
          </p:nvPr>
        </p:nvSpPr>
        <p:spPr/>
        <p:txBody>
          <a:bodyPr/>
          <a:lstStyle/>
          <a:p>
            <a:fld id="{7399FD3D-A76B-442F-A724-E1F55F6D8A62}" type="slidenum">
              <a:rPr lang="en-US" smtClean="0"/>
              <a:t>9</a:t>
            </a:fld>
            <a:endParaRPr lang="en-US" dirty="0"/>
          </a:p>
        </p:txBody>
      </p:sp>
    </p:spTree>
    <p:extLst>
      <p:ext uri="{BB962C8B-B14F-4D97-AF65-F5344CB8AC3E}">
        <p14:creationId xmlns:p14="http://schemas.microsoft.com/office/powerpoint/2010/main" val="33280479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Golf in ArrowCreek</a:t>
            </a:r>
            <a:endParaRPr lang="en-US" dirty="0"/>
          </a:p>
        </p:txBody>
      </p:sp>
      <p:sp>
        <p:nvSpPr>
          <p:cNvPr id="3" name="Content Placeholder 2"/>
          <p:cNvSpPr>
            <a:spLocks noGrp="1"/>
          </p:cNvSpPr>
          <p:nvPr>
            <p:ph idx="1"/>
          </p:nvPr>
        </p:nvSpPr>
        <p:spPr>
          <a:xfrm>
            <a:off x="228600" y="1371600"/>
            <a:ext cx="8763000" cy="5181600"/>
          </a:xfrm>
        </p:spPr>
        <p:txBody>
          <a:bodyPr>
            <a:normAutofit/>
          </a:bodyPr>
          <a:lstStyle/>
          <a:p>
            <a:pPr marL="0" indent="0">
              <a:buNone/>
            </a:pPr>
            <a:endParaRPr lang="en-US" sz="4000" dirty="0" smtClean="0"/>
          </a:p>
          <a:p>
            <a:pPr marL="0" indent="0">
              <a:buNone/>
            </a:pPr>
            <a:r>
              <a:rPr lang="en-US" sz="4000" dirty="0" smtClean="0"/>
              <a:t>ArrowCreek homeowners must realize that if the courses are acquired by the HOA, our </a:t>
            </a:r>
            <a:r>
              <a:rPr lang="en-US" sz="4000" b="1" dirty="0" smtClean="0"/>
              <a:t>liabilities do not end</a:t>
            </a:r>
            <a:r>
              <a:rPr lang="en-US" sz="4000" dirty="0" smtClean="0"/>
              <a:t> with additional fees required to subsidize the golf course.  </a:t>
            </a:r>
            <a:r>
              <a:rPr lang="en-US" sz="4000" b="1" dirty="0" smtClean="0"/>
              <a:t>Our homes will become collateral for any unpaid debts.</a:t>
            </a:r>
            <a:endParaRPr lang="en-US" sz="4000" b="1" dirty="0"/>
          </a:p>
          <a:p>
            <a:pPr marL="0" indent="0">
              <a:buNone/>
            </a:pPr>
            <a:endParaRPr lang="en-US" sz="4000" dirty="0"/>
          </a:p>
          <a:p>
            <a:pPr marL="0" indent="0">
              <a:buNone/>
            </a:pPr>
            <a:endParaRPr lang="en-US" sz="4400" dirty="0" smtClean="0"/>
          </a:p>
          <a:p>
            <a:pPr marL="0" indent="0">
              <a:buNone/>
            </a:pPr>
            <a:endParaRPr lang="en-US" sz="4400" dirty="0"/>
          </a:p>
          <a:p>
            <a:pPr marL="0" indent="0">
              <a:buNone/>
            </a:pPr>
            <a:endParaRPr lang="en-US" sz="4400" dirty="0" smtClean="0"/>
          </a:p>
          <a:p>
            <a:pPr marL="0" indent="0">
              <a:buNone/>
            </a:pPr>
            <a:endParaRPr lang="en-US" sz="4400" dirty="0"/>
          </a:p>
        </p:txBody>
      </p:sp>
      <p:sp>
        <p:nvSpPr>
          <p:cNvPr id="4" name="Slide Number Placeholder 3"/>
          <p:cNvSpPr>
            <a:spLocks noGrp="1"/>
          </p:cNvSpPr>
          <p:nvPr>
            <p:ph type="sldNum" sz="quarter" idx="12"/>
          </p:nvPr>
        </p:nvSpPr>
        <p:spPr/>
        <p:txBody>
          <a:bodyPr/>
          <a:lstStyle/>
          <a:p>
            <a:fld id="{7399FD3D-A76B-442F-A724-E1F55F6D8A62}" type="slidenum">
              <a:rPr lang="en-US" smtClean="0"/>
              <a:t>10</a:t>
            </a:fld>
            <a:endParaRPr lang="en-US" dirty="0"/>
          </a:p>
        </p:txBody>
      </p:sp>
    </p:spTree>
    <p:extLst>
      <p:ext uri="{BB962C8B-B14F-4D97-AF65-F5344CB8AC3E}">
        <p14:creationId xmlns:p14="http://schemas.microsoft.com/office/powerpoint/2010/main" val="35038674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Golf in ArrowCreek</a:t>
            </a:r>
            <a:endParaRPr lang="en-US" dirty="0"/>
          </a:p>
        </p:txBody>
      </p:sp>
      <p:sp>
        <p:nvSpPr>
          <p:cNvPr id="3" name="Content Placeholder 2"/>
          <p:cNvSpPr>
            <a:spLocks noGrp="1"/>
          </p:cNvSpPr>
          <p:nvPr>
            <p:ph idx="1"/>
          </p:nvPr>
        </p:nvSpPr>
        <p:spPr>
          <a:xfrm>
            <a:off x="228600" y="1371600"/>
            <a:ext cx="8763000" cy="5181600"/>
          </a:xfrm>
        </p:spPr>
        <p:txBody>
          <a:bodyPr>
            <a:normAutofit/>
          </a:bodyPr>
          <a:lstStyle/>
          <a:p>
            <a:pPr marL="0" indent="0">
              <a:buNone/>
            </a:pPr>
            <a:r>
              <a:rPr lang="en-US" dirty="0" smtClean="0"/>
              <a:t>Through inevitable increases in dues and </a:t>
            </a:r>
            <a:r>
              <a:rPr lang="en-US" b="1" dirty="0" smtClean="0"/>
              <a:t>special assessments</a:t>
            </a:r>
            <a:r>
              <a:rPr lang="en-US" b="1" dirty="0" smtClean="0">
                <a:solidFill>
                  <a:srgbClr val="FF0000"/>
                </a:solidFill>
              </a:rPr>
              <a:t> </a:t>
            </a:r>
            <a:r>
              <a:rPr lang="en-US" dirty="0" smtClean="0"/>
              <a:t>each member becomes personally liable for:</a:t>
            </a:r>
            <a:r>
              <a:rPr lang="en-US" sz="4000" dirty="0" smtClean="0"/>
              <a:t> </a:t>
            </a:r>
          </a:p>
          <a:p>
            <a:pPr marL="914400" lvl="1" indent="-514350">
              <a:buFont typeface="+mj-lt"/>
              <a:buAutoNum type="arabicPeriod"/>
            </a:pPr>
            <a:r>
              <a:rPr lang="en-US" b="1" dirty="0" smtClean="0"/>
              <a:t>future expenses</a:t>
            </a:r>
            <a:r>
              <a:rPr lang="en-US" dirty="0" smtClean="0"/>
              <a:t>,</a:t>
            </a:r>
            <a:r>
              <a:rPr lang="en-US" b="1" dirty="0" smtClean="0"/>
              <a:t> </a:t>
            </a:r>
          </a:p>
          <a:p>
            <a:pPr marL="914400" lvl="1" indent="-514350">
              <a:buFont typeface="+mj-lt"/>
              <a:buAutoNum type="arabicPeriod"/>
            </a:pPr>
            <a:r>
              <a:rPr lang="en-US" b="1" dirty="0" smtClean="0"/>
              <a:t>operating costs, </a:t>
            </a:r>
          </a:p>
          <a:p>
            <a:pPr marL="914400" lvl="1" indent="-514350">
              <a:buFont typeface="+mj-lt"/>
              <a:buAutoNum type="arabicPeriod"/>
            </a:pPr>
            <a:r>
              <a:rPr lang="en-US" b="1" dirty="0" smtClean="0"/>
              <a:t>maintenance costs, </a:t>
            </a:r>
          </a:p>
          <a:p>
            <a:pPr marL="914400" lvl="1" indent="-514350">
              <a:buFont typeface="+mj-lt"/>
              <a:buAutoNum type="arabicPeriod"/>
            </a:pPr>
            <a:r>
              <a:rPr lang="en-US" b="1" dirty="0" smtClean="0"/>
              <a:t>interest on loans, </a:t>
            </a:r>
          </a:p>
          <a:p>
            <a:pPr marL="914400" lvl="1" indent="-514350">
              <a:buFont typeface="+mj-lt"/>
              <a:buAutoNum type="arabicPeriod"/>
            </a:pPr>
            <a:r>
              <a:rPr lang="en-US" b="1" dirty="0" smtClean="0"/>
              <a:t>insurance premiums, </a:t>
            </a:r>
          </a:p>
          <a:p>
            <a:pPr marL="914400" lvl="1" indent="-514350">
              <a:buFont typeface="+mj-lt"/>
              <a:buAutoNum type="arabicPeriod"/>
            </a:pPr>
            <a:r>
              <a:rPr lang="en-US" b="1" dirty="0" smtClean="0"/>
              <a:t>reserves and capital expenditures.</a:t>
            </a:r>
          </a:p>
          <a:p>
            <a:pPr marL="0" indent="0">
              <a:buNone/>
            </a:pPr>
            <a:endParaRPr lang="en-US" sz="4000" dirty="0"/>
          </a:p>
          <a:p>
            <a:pPr marL="0" indent="0">
              <a:buNone/>
            </a:pPr>
            <a:endParaRPr lang="en-US" sz="4000" dirty="0" smtClean="0"/>
          </a:p>
          <a:p>
            <a:pPr marL="0" indent="0">
              <a:buNone/>
            </a:pPr>
            <a:endParaRPr lang="en-US" sz="4000" dirty="0"/>
          </a:p>
          <a:p>
            <a:pPr marL="0" indent="0">
              <a:buNone/>
            </a:pPr>
            <a:endParaRPr lang="en-US" sz="4000" dirty="0"/>
          </a:p>
          <a:p>
            <a:pPr marL="0" indent="0">
              <a:buNone/>
            </a:pPr>
            <a:endParaRPr lang="en-US" sz="4400" dirty="0" smtClean="0"/>
          </a:p>
          <a:p>
            <a:pPr marL="0" indent="0">
              <a:buNone/>
            </a:pPr>
            <a:endParaRPr lang="en-US" sz="4400" dirty="0"/>
          </a:p>
          <a:p>
            <a:pPr marL="0" indent="0">
              <a:buNone/>
            </a:pPr>
            <a:endParaRPr lang="en-US" sz="4400" dirty="0" smtClean="0"/>
          </a:p>
          <a:p>
            <a:pPr marL="0" indent="0">
              <a:buNone/>
            </a:pPr>
            <a:endParaRPr lang="en-US" sz="4400" dirty="0"/>
          </a:p>
        </p:txBody>
      </p:sp>
      <p:sp>
        <p:nvSpPr>
          <p:cNvPr id="4" name="Slide Number Placeholder 3"/>
          <p:cNvSpPr>
            <a:spLocks noGrp="1"/>
          </p:cNvSpPr>
          <p:nvPr>
            <p:ph type="sldNum" sz="quarter" idx="12"/>
          </p:nvPr>
        </p:nvSpPr>
        <p:spPr/>
        <p:txBody>
          <a:bodyPr/>
          <a:lstStyle/>
          <a:p>
            <a:fld id="{7399FD3D-A76B-442F-A724-E1F55F6D8A62}" type="slidenum">
              <a:rPr lang="en-US" smtClean="0"/>
              <a:t>11</a:t>
            </a:fld>
            <a:endParaRPr lang="en-US" dirty="0"/>
          </a:p>
        </p:txBody>
      </p:sp>
    </p:spTree>
    <p:extLst>
      <p:ext uri="{BB962C8B-B14F-4D97-AF65-F5344CB8AC3E}">
        <p14:creationId xmlns:p14="http://schemas.microsoft.com/office/powerpoint/2010/main" val="39124563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Golf in ArrowCreek</a:t>
            </a:r>
            <a:endParaRPr lang="en-US" dirty="0"/>
          </a:p>
        </p:txBody>
      </p:sp>
      <p:sp>
        <p:nvSpPr>
          <p:cNvPr id="3" name="Content Placeholder 2"/>
          <p:cNvSpPr>
            <a:spLocks noGrp="1"/>
          </p:cNvSpPr>
          <p:nvPr>
            <p:ph idx="1"/>
          </p:nvPr>
        </p:nvSpPr>
        <p:spPr>
          <a:xfrm>
            <a:off x="228600" y="1371600"/>
            <a:ext cx="8763000" cy="5181600"/>
          </a:xfrm>
        </p:spPr>
        <p:txBody>
          <a:bodyPr>
            <a:normAutofit/>
          </a:bodyPr>
          <a:lstStyle/>
          <a:p>
            <a:pPr marL="0" indent="0">
              <a:buNone/>
            </a:pPr>
            <a:r>
              <a:rPr lang="en-US" sz="4000" dirty="0" smtClean="0"/>
              <a:t>Before you enter into a horrendously expensive, speculative investment like this, provide your accountant, or investment advisor with these facts:</a:t>
            </a:r>
          </a:p>
          <a:p>
            <a:pPr marL="0" indent="0">
              <a:buNone/>
            </a:pPr>
            <a:endParaRPr lang="en-US" sz="1600" dirty="0" smtClean="0"/>
          </a:p>
          <a:p>
            <a:pPr marL="457200" indent="-457200">
              <a:buAutoNum type="arabicPeriod"/>
            </a:pPr>
            <a:r>
              <a:rPr lang="en-US" sz="2000" dirty="0" smtClean="0"/>
              <a:t>The ArrowCreek Community Club Committee’s Report distributed at the August 26, 2014 HOA meeting.</a:t>
            </a:r>
          </a:p>
          <a:p>
            <a:pPr marL="457200" indent="-457200">
              <a:buAutoNum type="arabicPeriod"/>
            </a:pPr>
            <a:endParaRPr lang="en-US" sz="2000" dirty="0"/>
          </a:p>
          <a:p>
            <a:pPr marL="457200" indent="-457200">
              <a:buAutoNum type="arabicPeriod"/>
            </a:pPr>
            <a:r>
              <a:rPr lang="en-US" sz="2000" dirty="0" smtClean="0"/>
              <a:t>The Recommendations for Dealing with the Aspen Sierra Bankruptcy and Update on Community Proposal, presented at he Board Meeting on </a:t>
            </a:r>
          </a:p>
          <a:p>
            <a:pPr marL="0" indent="0">
              <a:buNone/>
            </a:pPr>
            <a:r>
              <a:rPr lang="en-US" sz="2000" dirty="0"/>
              <a:t> </a:t>
            </a:r>
            <a:r>
              <a:rPr lang="en-US" sz="2000" dirty="0" smtClean="0"/>
              <a:t>        November 4, 2014.</a:t>
            </a:r>
            <a:endParaRPr lang="en-US" sz="2000" dirty="0"/>
          </a:p>
          <a:p>
            <a:pPr marL="0" indent="0">
              <a:buNone/>
            </a:pPr>
            <a:endParaRPr lang="en-US" sz="4000" dirty="0" smtClean="0"/>
          </a:p>
          <a:p>
            <a:pPr marL="0" indent="0">
              <a:buNone/>
            </a:pPr>
            <a:endParaRPr lang="en-US" sz="4000" dirty="0"/>
          </a:p>
          <a:p>
            <a:pPr marL="0" indent="0">
              <a:buNone/>
            </a:pPr>
            <a:endParaRPr lang="en-US" sz="4000" dirty="0"/>
          </a:p>
          <a:p>
            <a:pPr marL="0" indent="0">
              <a:buNone/>
            </a:pPr>
            <a:endParaRPr lang="en-US" sz="4400" dirty="0" smtClean="0"/>
          </a:p>
          <a:p>
            <a:pPr marL="0" indent="0">
              <a:buNone/>
            </a:pPr>
            <a:endParaRPr lang="en-US" sz="4400" dirty="0"/>
          </a:p>
          <a:p>
            <a:pPr marL="0" indent="0">
              <a:buNone/>
            </a:pPr>
            <a:endParaRPr lang="en-US" sz="4400" dirty="0" smtClean="0"/>
          </a:p>
          <a:p>
            <a:pPr marL="0" indent="0">
              <a:buNone/>
            </a:pPr>
            <a:endParaRPr lang="en-US" sz="4400" dirty="0"/>
          </a:p>
        </p:txBody>
      </p:sp>
      <p:sp>
        <p:nvSpPr>
          <p:cNvPr id="4" name="Slide Number Placeholder 3"/>
          <p:cNvSpPr>
            <a:spLocks noGrp="1"/>
          </p:cNvSpPr>
          <p:nvPr>
            <p:ph type="sldNum" sz="quarter" idx="12"/>
          </p:nvPr>
        </p:nvSpPr>
        <p:spPr/>
        <p:txBody>
          <a:bodyPr/>
          <a:lstStyle/>
          <a:p>
            <a:fld id="{7399FD3D-A76B-442F-A724-E1F55F6D8A62}" type="slidenum">
              <a:rPr lang="en-US" smtClean="0"/>
              <a:t>12</a:t>
            </a:fld>
            <a:endParaRPr lang="en-US" dirty="0"/>
          </a:p>
        </p:txBody>
      </p:sp>
    </p:spTree>
    <p:extLst>
      <p:ext uri="{BB962C8B-B14F-4D97-AF65-F5344CB8AC3E}">
        <p14:creationId xmlns:p14="http://schemas.microsoft.com/office/powerpoint/2010/main" val="16530894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059362"/>
          </a:xfrm>
        </p:spPr>
        <p:txBody>
          <a:bodyPr>
            <a:normAutofit/>
          </a:bodyPr>
          <a:lstStyle/>
          <a:p>
            <a:r>
              <a:rPr lang="en-US" sz="9600" dirty="0" smtClean="0"/>
              <a:t>Why buy a </a:t>
            </a:r>
            <a:br>
              <a:rPr lang="en-US" sz="9600" dirty="0" smtClean="0"/>
            </a:br>
            <a:r>
              <a:rPr lang="en-US" sz="9600" dirty="0" smtClean="0"/>
              <a:t>golf course?</a:t>
            </a:r>
            <a:endParaRPr lang="en-US" sz="9600" dirty="0"/>
          </a:p>
        </p:txBody>
      </p:sp>
      <p:sp>
        <p:nvSpPr>
          <p:cNvPr id="3" name="Slide Number Placeholder 2"/>
          <p:cNvSpPr>
            <a:spLocks noGrp="1"/>
          </p:cNvSpPr>
          <p:nvPr>
            <p:ph type="sldNum" sz="quarter" idx="12"/>
          </p:nvPr>
        </p:nvSpPr>
        <p:spPr/>
        <p:txBody>
          <a:bodyPr/>
          <a:lstStyle/>
          <a:p>
            <a:fld id="{7399FD3D-A76B-442F-A724-E1F55F6D8A62}" type="slidenum">
              <a:rPr lang="en-US" smtClean="0"/>
              <a:t>13</a:t>
            </a:fld>
            <a:endParaRPr lang="en-US" dirty="0"/>
          </a:p>
        </p:txBody>
      </p:sp>
    </p:spTree>
    <p:extLst>
      <p:ext uri="{BB962C8B-B14F-4D97-AF65-F5344CB8AC3E}">
        <p14:creationId xmlns:p14="http://schemas.microsoft.com/office/powerpoint/2010/main" val="15137906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a:t>
            </a:r>
            <a:r>
              <a:rPr lang="en-US" dirty="0"/>
              <a:t>buy a golf course?</a:t>
            </a:r>
            <a:br>
              <a:rPr lang="en-US" dirty="0"/>
            </a:br>
            <a:r>
              <a:rPr lang="en-US" dirty="0"/>
              <a:t> </a:t>
            </a:r>
          </a:p>
        </p:txBody>
      </p:sp>
      <p:sp>
        <p:nvSpPr>
          <p:cNvPr id="3" name="Content Placeholder 2"/>
          <p:cNvSpPr>
            <a:spLocks noGrp="1"/>
          </p:cNvSpPr>
          <p:nvPr>
            <p:ph idx="1"/>
          </p:nvPr>
        </p:nvSpPr>
        <p:spPr/>
        <p:txBody>
          <a:bodyPr>
            <a:normAutofit fontScale="92500"/>
          </a:bodyPr>
          <a:lstStyle/>
          <a:p>
            <a:pPr marL="0" indent="0" algn="ctr">
              <a:buNone/>
            </a:pPr>
            <a:endParaRPr lang="en-US" sz="4800" b="1" dirty="0" smtClean="0"/>
          </a:p>
          <a:p>
            <a:pPr marL="0" indent="0" algn="ctr">
              <a:buNone/>
            </a:pPr>
            <a:r>
              <a:rPr lang="en-US" sz="8800" b="1" dirty="0" smtClean="0"/>
              <a:t>“Because it’s a good investment.”</a:t>
            </a:r>
          </a:p>
          <a:p>
            <a:pPr marL="0" indent="0">
              <a:buNone/>
            </a:pPr>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14</a:t>
            </a:fld>
            <a:endParaRPr lang="en-US" dirty="0"/>
          </a:p>
        </p:txBody>
      </p:sp>
    </p:spTree>
    <p:extLst>
      <p:ext uri="{BB962C8B-B14F-4D97-AF65-F5344CB8AC3E}">
        <p14:creationId xmlns:p14="http://schemas.microsoft.com/office/powerpoint/2010/main" val="15096884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a:t>
            </a:r>
            <a:r>
              <a:rPr lang="en-US" dirty="0"/>
              <a:t>buy a golf course?</a:t>
            </a:r>
            <a:br>
              <a:rPr lang="en-US" dirty="0"/>
            </a:br>
            <a:r>
              <a:rPr lang="en-US" dirty="0"/>
              <a:t> </a:t>
            </a:r>
          </a:p>
        </p:txBody>
      </p:sp>
      <p:sp>
        <p:nvSpPr>
          <p:cNvPr id="3" name="Content Placeholder 2"/>
          <p:cNvSpPr>
            <a:spLocks noGrp="1"/>
          </p:cNvSpPr>
          <p:nvPr>
            <p:ph idx="1"/>
          </p:nvPr>
        </p:nvSpPr>
        <p:spPr/>
        <p:txBody>
          <a:bodyPr/>
          <a:lstStyle/>
          <a:p>
            <a:pPr marL="0" indent="0" algn="ctr">
              <a:buNone/>
            </a:pPr>
            <a:endParaRPr lang="en-US" sz="4800" b="1" dirty="0" smtClean="0"/>
          </a:p>
          <a:p>
            <a:pPr marL="0" indent="0" algn="ctr">
              <a:buNone/>
            </a:pPr>
            <a:r>
              <a:rPr lang="en-US" sz="7200" b="1" dirty="0" smtClean="0"/>
              <a:t>“To Protect Our </a:t>
            </a:r>
          </a:p>
          <a:p>
            <a:pPr marL="0" indent="0" algn="ctr">
              <a:buNone/>
            </a:pPr>
            <a:r>
              <a:rPr lang="en-US" sz="7200" b="1" dirty="0" smtClean="0"/>
              <a:t>Property Values”</a:t>
            </a:r>
          </a:p>
          <a:p>
            <a:pPr marL="0" indent="0">
              <a:buNone/>
            </a:pPr>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15</a:t>
            </a:fld>
            <a:endParaRPr lang="en-US" dirty="0"/>
          </a:p>
        </p:txBody>
      </p:sp>
    </p:spTree>
    <p:extLst>
      <p:ext uri="{BB962C8B-B14F-4D97-AF65-F5344CB8AC3E}">
        <p14:creationId xmlns:p14="http://schemas.microsoft.com/office/powerpoint/2010/main" val="38936311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a:t>
            </a:r>
            <a:r>
              <a:rPr lang="en-US" dirty="0"/>
              <a:t>buy a golf course?</a:t>
            </a:r>
            <a:br>
              <a:rPr lang="en-US" dirty="0"/>
            </a:br>
            <a:r>
              <a:rPr lang="en-US" dirty="0"/>
              <a:t> </a:t>
            </a:r>
          </a:p>
        </p:txBody>
      </p:sp>
      <p:sp>
        <p:nvSpPr>
          <p:cNvPr id="3" name="Content Placeholder 2"/>
          <p:cNvSpPr>
            <a:spLocks noGrp="1"/>
          </p:cNvSpPr>
          <p:nvPr>
            <p:ph idx="1"/>
          </p:nvPr>
        </p:nvSpPr>
        <p:spPr/>
        <p:txBody>
          <a:bodyPr/>
          <a:lstStyle/>
          <a:p>
            <a:pPr marL="0" indent="0" algn="ctr">
              <a:buNone/>
            </a:pPr>
            <a:endParaRPr lang="en-US" sz="2400" b="1" dirty="0" smtClean="0"/>
          </a:p>
          <a:p>
            <a:pPr marL="0" indent="0" algn="ctr">
              <a:buNone/>
            </a:pPr>
            <a:r>
              <a:rPr lang="en-US" sz="7200" b="1" dirty="0" smtClean="0"/>
              <a:t>“To Prevent the Course from Going Brown”</a:t>
            </a:r>
          </a:p>
          <a:p>
            <a:pPr marL="0" indent="0">
              <a:buNone/>
            </a:pPr>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16</a:t>
            </a:fld>
            <a:endParaRPr lang="en-US" dirty="0"/>
          </a:p>
        </p:txBody>
      </p:sp>
    </p:spTree>
    <p:extLst>
      <p:ext uri="{BB962C8B-B14F-4D97-AF65-F5344CB8AC3E}">
        <p14:creationId xmlns:p14="http://schemas.microsoft.com/office/powerpoint/2010/main" val="25344397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a:t>
            </a:r>
            <a:r>
              <a:rPr lang="en-US" dirty="0"/>
              <a:t>buy a golf course?</a:t>
            </a:r>
            <a:br>
              <a:rPr lang="en-US" dirty="0"/>
            </a:br>
            <a:r>
              <a:rPr lang="en-US" dirty="0"/>
              <a:t> </a:t>
            </a:r>
          </a:p>
        </p:txBody>
      </p:sp>
      <p:sp>
        <p:nvSpPr>
          <p:cNvPr id="3" name="Content Placeholder 2"/>
          <p:cNvSpPr>
            <a:spLocks noGrp="1"/>
          </p:cNvSpPr>
          <p:nvPr>
            <p:ph idx="1"/>
          </p:nvPr>
        </p:nvSpPr>
        <p:spPr/>
        <p:txBody>
          <a:bodyPr/>
          <a:lstStyle/>
          <a:p>
            <a:pPr marL="0" indent="0" algn="ctr">
              <a:buNone/>
            </a:pPr>
            <a:endParaRPr lang="en-US" sz="2400" b="1" dirty="0" smtClean="0"/>
          </a:p>
          <a:p>
            <a:pPr marL="0" indent="0" algn="ctr">
              <a:buNone/>
            </a:pPr>
            <a:r>
              <a:rPr lang="en-US" sz="7200" b="1" dirty="0" smtClean="0"/>
              <a:t>“To Bring the Community Together”</a:t>
            </a:r>
          </a:p>
          <a:p>
            <a:pPr marL="0" indent="0">
              <a:buNone/>
            </a:pPr>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17</a:t>
            </a:fld>
            <a:endParaRPr lang="en-US" dirty="0"/>
          </a:p>
        </p:txBody>
      </p:sp>
    </p:spTree>
    <p:extLst>
      <p:ext uri="{BB962C8B-B14F-4D97-AF65-F5344CB8AC3E}">
        <p14:creationId xmlns:p14="http://schemas.microsoft.com/office/powerpoint/2010/main" val="25957663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a:t>
            </a:r>
            <a:r>
              <a:rPr lang="en-US" dirty="0"/>
              <a:t>buy a golf course?</a:t>
            </a:r>
            <a:br>
              <a:rPr lang="en-US" dirty="0"/>
            </a:br>
            <a:r>
              <a:rPr lang="en-US" dirty="0"/>
              <a:t> </a:t>
            </a:r>
          </a:p>
        </p:txBody>
      </p:sp>
      <p:sp>
        <p:nvSpPr>
          <p:cNvPr id="3" name="Content Placeholder 2"/>
          <p:cNvSpPr>
            <a:spLocks noGrp="1"/>
          </p:cNvSpPr>
          <p:nvPr>
            <p:ph idx="1"/>
          </p:nvPr>
        </p:nvSpPr>
        <p:spPr/>
        <p:txBody>
          <a:bodyPr>
            <a:normAutofit fontScale="92500" lnSpcReduction="10000"/>
          </a:bodyPr>
          <a:lstStyle/>
          <a:p>
            <a:pPr marL="0" indent="0" algn="ctr">
              <a:buNone/>
            </a:pPr>
            <a:endParaRPr lang="en-US" sz="2400" b="1" dirty="0" smtClean="0"/>
          </a:p>
          <a:p>
            <a:pPr marL="0" indent="0" algn="ctr">
              <a:buNone/>
            </a:pPr>
            <a:r>
              <a:rPr lang="en-US" sz="7200" b="1" dirty="0" smtClean="0"/>
              <a:t>“To Control Our Destiny So Developers </a:t>
            </a:r>
            <a:r>
              <a:rPr lang="en-US" sz="7200" b="1" dirty="0"/>
              <a:t>W</a:t>
            </a:r>
            <a:r>
              <a:rPr lang="en-US" sz="7200" b="1" dirty="0" smtClean="0"/>
              <a:t>on’t </a:t>
            </a:r>
            <a:r>
              <a:rPr lang="en-US" sz="7200" b="1" dirty="0"/>
              <a:t>B</a:t>
            </a:r>
            <a:r>
              <a:rPr lang="en-US" sz="7200" b="1" dirty="0" smtClean="0"/>
              <a:t>uild a </a:t>
            </a:r>
          </a:p>
          <a:p>
            <a:pPr marL="0" indent="0" algn="ctr">
              <a:buNone/>
            </a:pPr>
            <a:r>
              <a:rPr lang="en-US" sz="7200" b="1" dirty="0" smtClean="0"/>
              <a:t>Mini-mall”</a:t>
            </a:r>
          </a:p>
          <a:p>
            <a:pPr marL="0" indent="0">
              <a:buNone/>
            </a:pPr>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18</a:t>
            </a:fld>
            <a:endParaRPr lang="en-US" dirty="0"/>
          </a:p>
        </p:txBody>
      </p:sp>
    </p:spTree>
    <p:extLst>
      <p:ext uri="{BB962C8B-B14F-4D97-AF65-F5344CB8AC3E}">
        <p14:creationId xmlns:p14="http://schemas.microsoft.com/office/powerpoint/2010/main" val="11939161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a:t>
            </a:r>
            <a:r>
              <a:rPr lang="en-US" dirty="0"/>
              <a:t>buy a golf course?</a:t>
            </a:r>
            <a:br>
              <a:rPr lang="en-US" dirty="0"/>
            </a:br>
            <a:r>
              <a:rPr lang="en-US" dirty="0"/>
              <a:t> </a:t>
            </a:r>
          </a:p>
        </p:txBody>
      </p:sp>
      <p:sp>
        <p:nvSpPr>
          <p:cNvPr id="3" name="Content Placeholder 2"/>
          <p:cNvSpPr>
            <a:spLocks noGrp="1"/>
          </p:cNvSpPr>
          <p:nvPr>
            <p:ph idx="1"/>
          </p:nvPr>
        </p:nvSpPr>
        <p:spPr/>
        <p:txBody>
          <a:bodyPr>
            <a:normAutofit fontScale="92500" lnSpcReduction="10000"/>
          </a:bodyPr>
          <a:lstStyle/>
          <a:p>
            <a:pPr marL="0" indent="0" algn="ctr">
              <a:buNone/>
            </a:pPr>
            <a:endParaRPr lang="en-US" sz="2400" b="1" dirty="0" smtClean="0"/>
          </a:p>
          <a:p>
            <a:pPr marL="0" indent="0" algn="ctr">
              <a:buNone/>
            </a:pPr>
            <a:r>
              <a:rPr lang="en-US" sz="7200" b="1" dirty="0" smtClean="0"/>
              <a:t>“The Cost is a Bargain.  We’ll never see the price of land so low again! ”</a:t>
            </a:r>
          </a:p>
          <a:p>
            <a:pPr marL="0" indent="0">
              <a:buNone/>
            </a:pPr>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19</a:t>
            </a:fld>
            <a:endParaRPr lang="en-US" dirty="0"/>
          </a:p>
        </p:txBody>
      </p:sp>
    </p:spTree>
    <p:extLst>
      <p:ext uri="{BB962C8B-B14F-4D97-AF65-F5344CB8AC3E}">
        <p14:creationId xmlns:p14="http://schemas.microsoft.com/office/powerpoint/2010/main" val="9249939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a:t>
            </a:r>
            <a:r>
              <a:rPr lang="en-US" dirty="0"/>
              <a:t>buy a golf course?</a:t>
            </a:r>
            <a:br>
              <a:rPr lang="en-US" dirty="0"/>
            </a:br>
            <a:r>
              <a:rPr lang="en-US" dirty="0"/>
              <a:t> </a:t>
            </a:r>
          </a:p>
        </p:txBody>
      </p:sp>
      <p:sp>
        <p:nvSpPr>
          <p:cNvPr id="3" name="Content Placeholder 2"/>
          <p:cNvSpPr>
            <a:spLocks noGrp="1"/>
          </p:cNvSpPr>
          <p:nvPr>
            <p:ph idx="1"/>
          </p:nvPr>
        </p:nvSpPr>
        <p:spPr/>
        <p:txBody>
          <a:bodyPr>
            <a:normAutofit fontScale="92500"/>
          </a:bodyPr>
          <a:lstStyle/>
          <a:p>
            <a:pPr marL="0" indent="0" algn="ctr">
              <a:buNone/>
            </a:pPr>
            <a:endParaRPr lang="en-US" sz="2400" b="1" dirty="0" smtClean="0"/>
          </a:p>
          <a:p>
            <a:pPr marL="0" indent="0" algn="ctr">
              <a:buNone/>
            </a:pPr>
            <a:r>
              <a:rPr lang="en-US" sz="7200" b="1" dirty="0" smtClean="0"/>
              <a:t>“I like the idea of playing golf and dining inside ArrowCreek”</a:t>
            </a:r>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20</a:t>
            </a:fld>
            <a:endParaRPr lang="en-US" dirty="0"/>
          </a:p>
        </p:txBody>
      </p:sp>
    </p:spTree>
    <p:extLst>
      <p:ext uri="{BB962C8B-B14F-4D97-AF65-F5344CB8AC3E}">
        <p14:creationId xmlns:p14="http://schemas.microsoft.com/office/powerpoint/2010/main" val="37123845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135562"/>
          </a:xfrm>
        </p:spPr>
        <p:txBody>
          <a:bodyPr>
            <a:normAutofit/>
          </a:bodyPr>
          <a:lstStyle/>
          <a:p>
            <a:r>
              <a:rPr lang="en-US" sz="9600" dirty="0" smtClean="0"/>
              <a:t>HOA Board</a:t>
            </a:r>
            <a:br>
              <a:rPr lang="en-US" sz="9600" dirty="0" smtClean="0"/>
            </a:br>
            <a:r>
              <a:rPr lang="en-US" sz="9600" dirty="0" smtClean="0"/>
              <a:t>Partisan</a:t>
            </a:r>
            <a:endParaRPr lang="en-US" sz="9600" dirty="0"/>
          </a:p>
        </p:txBody>
      </p:sp>
      <p:sp>
        <p:nvSpPr>
          <p:cNvPr id="3" name="Slide Number Placeholder 2"/>
          <p:cNvSpPr>
            <a:spLocks noGrp="1"/>
          </p:cNvSpPr>
          <p:nvPr>
            <p:ph type="sldNum" sz="quarter" idx="12"/>
          </p:nvPr>
        </p:nvSpPr>
        <p:spPr/>
        <p:txBody>
          <a:bodyPr/>
          <a:lstStyle/>
          <a:p>
            <a:fld id="{7399FD3D-A76B-442F-A724-E1F55F6D8A62}" type="slidenum">
              <a:rPr lang="en-US" smtClean="0"/>
              <a:t>21</a:t>
            </a:fld>
            <a:endParaRPr lang="en-US" dirty="0"/>
          </a:p>
        </p:txBody>
      </p:sp>
    </p:spTree>
    <p:extLst>
      <p:ext uri="{BB962C8B-B14F-4D97-AF65-F5344CB8AC3E}">
        <p14:creationId xmlns:p14="http://schemas.microsoft.com/office/powerpoint/2010/main" val="39717376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HOA PARTISAN BOARD</a:t>
            </a:r>
            <a:endParaRPr lang="en-US" dirty="0"/>
          </a:p>
        </p:txBody>
      </p:sp>
      <p:sp>
        <p:nvSpPr>
          <p:cNvPr id="3" name="Content Placeholder 2"/>
          <p:cNvSpPr>
            <a:spLocks noGrp="1"/>
          </p:cNvSpPr>
          <p:nvPr>
            <p:ph idx="1"/>
          </p:nvPr>
        </p:nvSpPr>
        <p:spPr>
          <a:xfrm>
            <a:off x="457200" y="2351581"/>
            <a:ext cx="8229600" cy="3774582"/>
          </a:xfrm>
        </p:spPr>
        <p:txBody>
          <a:bodyPr/>
          <a:lstStyle/>
          <a:p>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22</a:t>
            </a:fld>
            <a:endParaRPr lang="en-US" dirty="0"/>
          </a:p>
        </p:txBody>
      </p:sp>
      <p:pic>
        <p:nvPicPr>
          <p:cNvPr id="3074" name="Picture 2" descr="C:\Users\Dr. Forrest\AppData\Local\Microsoft\Windows\Temporary Internet Files\Content.IE5\J0KG439W\MP900411828[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4838" y="1295400"/>
            <a:ext cx="7639050" cy="5727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019572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 of Partisan</a:t>
            </a:r>
            <a:endParaRPr lang="en-US" dirty="0"/>
          </a:p>
        </p:txBody>
      </p:sp>
      <p:sp>
        <p:nvSpPr>
          <p:cNvPr id="3" name="Content Placeholder 2"/>
          <p:cNvSpPr>
            <a:spLocks noGrp="1"/>
          </p:cNvSpPr>
          <p:nvPr>
            <p:ph idx="1"/>
          </p:nvPr>
        </p:nvSpPr>
        <p:spPr/>
        <p:txBody>
          <a:bodyPr/>
          <a:lstStyle/>
          <a:p>
            <a:pPr marL="0" indent="0">
              <a:buNone/>
            </a:pPr>
            <a:endParaRPr lang="en-US" dirty="0" smtClean="0"/>
          </a:p>
          <a:p>
            <a:pPr marL="0" indent="0" algn="ctr">
              <a:buNone/>
            </a:pPr>
            <a:r>
              <a:rPr lang="en-US" sz="6000" dirty="0" smtClean="0"/>
              <a:t>Person who shows biased, emotional allegiance.</a:t>
            </a:r>
            <a:endParaRPr lang="en-US" sz="6000" dirty="0"/>
          </a:p>
        </p:txBody>
      </p:sp>
      <p:sp>
        <p:nvSpPr>
          <p:cNvPr id="4" name="Slide Number Placeholder 3"/>
          <p:cNvSpPr>
            <a:spLocks noGrp="1"/>
          </p:cNvSpPr>
          <p:nvPr>
            <p:ph type="sldNum" sz="quarter" idx="12"/>
          </p:nvPr>
        </p:nvSpPr>
        <p:spPr/>
        <p:txBody>
          <a:bodyPr/>
          <a:lstStyle/>
          <a:p>
            <a:fld id="{7399FD3D-A76B-442F-A724-E1F55F6D8A62}" type="slidenum">
              <a:rPr lang="en-US" smtClean="0"/>
              <a:t>23</a:t>
            </a:fld>
            <a:endParaRPr lang="en-US" dirty="0"/>
          </a:p>
        </p:txBody>
      </p:sp>
    </p:spTree>
    <p:extLst>
      <p:ext uri="{BB962C8B-B14F-4D97-AF65-F5344CB8AC3E}">
        <p14:creationId xmlns:p14="http://schemas.microsoft.com/office/powerpoint/2010/main" val="53992496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399FD3D-A76B-442F-A724-E1F55F6D8A62}" type="slidenum">
              <a:rPr lang="en-US" smtClean="0"/>
              <a:t>24</a:t>
            </a:fld>
            <a:endParaRPr lang="en-US" dirty="0"/>
          </a:p>
        </p:txBody>
      </p:sp>
      <p:pic>
        <p:nvPicPr>
          <p:cNvPr id="1026" name="Picture 2" descr="C:\Users\Dr. Forrest\AppData\Local\Skitch\Screenshot_121714_061513_P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46749"/>
            <a:ext cx="8955823" cy="62251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771312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7240" y="0"/>
            <a:ext cx="7543800" cy="838200"/>
          </a:xfrm>
        </p:spPr>
        <p:txBody>
          <a:bodyPr>
            <a:normAutofit/>
          </a:bodyPr>
          <a:lstStyle/>
          <a:p>
            <a:r>
              <a:rPr lang="en-US" dirty="0" smtClean="0"/>
              <a:t>HOA Focus</a:t>
            </a:r>
            <a:endParaRPr lang="en-US" dirty="0"/>
          </a:p>
        </p:txBody>
      </p:sp>
      <p:sp>
        <p:nvSpPr>
          <p:cNvPr id="3" name="Content Placeholder 2"/>
          <p:cNvSpPr>
            <a:spLocks noGrp="1"/>
          </p:cNvSpPr>
          <p:nvPr>
            <p:ph idx="1"/>
          </p:nvPr>
        </p:nvSpPr>
        <p:spPr>
          <a:xfrm>
            <a:off x="609600" y="838200"/>
            <a:ext cx="7924800" cy="5791199"/>
          </a:xfrm>
        </p:spPr>
        <p:txBody>
          <a:bodyPr>
            <a:normAutofit/>
          </a:bodyPr>
          <a:lstStyle/>
          <a:p>
            <a:pPr marL="0" indent="0">
              <a:buNone/>
            </a:pPr>
            <a:endParaRPr lang="en-US" sz="4400" b="1" dirty="0" smtClean="0"/>
          </a:p>
          <a:p>
            <a:pPr marL="0" indent="0">
              <a:buNone/>
            </a:pPr>
            <a:r>
              <a:rPr lang="en-US" sz="6000" b="1" dirty="0" smtClean="0"/>
              <a:t>It is not in the </a:t>
            </a:r>
            <a:r>
              <a:rPr lang="en-US" sz="6000" b="1" i="1" dirty="0" smtClean="0"/>
              <a:t>charter</a:t>
            </a:r>
            <a:r>
              <a:rPr lang="en-US" sz="6000" b="1" dirty="0" smtClean="0"/>
              <a:t> of the HOA to buy and create a joint venture with a golf course!</a:t>
            </a:r>
            <a:endParaRPr lang="en-US" sz="6000" b="1" dirty="0"/>
          </a:p>
        </p:txBody>
      </p:sp>
      <p:sp>
        <p:nvSpPr>
          <p:cNvPr id="4" name="Slide Number Placeholder 3"/>
          <p:cNvSpPr>
            <a:spLocks noGrp="1"/>
          </p:cNvSpPr>
          <p:nvPr>
            <p:ph type="sldNum" sz="quarter" idx="12"/>
          </p:nvPr>
        </p:nvSpPr>
        <p:spPr/>
        <p:txBody>
          <a:bodyPr/>
          <a:lstStyle/>
          <a:p>
            <a:fld id="{7399FD3D-A76B-442F-A724-E1F55F6D8A62}" type="slidenum">
              <a:rPr lang="en-US" smtClean="0"/>
              <a:t>25</a:t>
            </a:fld>
            <a:endParaRPr lang="en-US" dirty="0"/>
          </a:p>
        </p:txBody>
      </p:sp>
    </p:spTree>
    <p:extLst>
      <p:ext uri="{BB962C8B-B14F-4D97-AF65-F5344CB8AC3E}">
        <p14:creationId xmlns:p14="http://schemas.microsoft.com/office/powerpoint/2010/main" val="363539827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ArrowCreek Homeowners Update</a:t>
            </a:r>
            <a:br>
              <a:rPr lang="en-US" dirty="0" smtClean="0"/>
            </a:br>
            <a:r>
              <a:rPr lang="en-US" dirty="0" smtClean="0"/>
              <a:t>Due Diligence December 2014 Page-3</a:t>
            </a:r>
            <a:endParaRPr lang="en-US" dirty="0"/>
          </a:p>
        </p:txBody>
      </p:sp>
      <p:sp>
        <p:nvSpPr>
          <p:cNvPr id="3" name="Content Placeholder 2"/>
          <p:cNvSpPr>
            <a:spLocks noGrp="1"/>
          </p:cNvSpPr>
          <p:nvPr>
            <p:ph idx="1"/>
          </p:nvPr>
        </p:nvSpPr>
        <p:spPr>
          <a:xfrm>
            <a:off x="304800" y="1600200"/>
            <a:ext cx="8534400" cy="4525963"/>
          </a:xfrm>
        </p:spPr>
        <p:txBody>
          <a:bodyPr>
            <a:normAutofit fontScale="85000" lnSpcReduction="10000"/>
          </a:bodyPr>
          <a:lstStyle/>
          <a:p>
            <a:pPr marL="0" indent="0">
              <a:buNone/>
            </a:pPr>
            <a:endParaRPr lang="en-US" sz="4300" dirty="0" smtClean="0"/>
          </a:p>
          <a:p>
            <a:pPr marL="0" indent="0">
              <a:buNone/>
            </a:pPr>
            <a:r>
              <a:rPr lang="en-US" sz="4300" dirty="0" smtClean="0"/>
              <a:t>During the loan process, a solid purchase price number from FOA will be developed to determine </a:t>
            </a:r>
            <a:r>
              <a:rPr lang="en-US" sz="4300" b="1" dirty="0" smtClean="0">
                <a:solidFill>
                  <a:schemeClr val="tx2">
                    <a:lumMod val="60000"/>
                    <a:lumOff val="40000"/>
                  </a:schemeClr>
                </a:solidFill>
              </a:rPr>
              <a:t>the size of the loan.</a:t>
            </a:r>
          </a:p>
          <a:p>
            <a:pPr marL="0" indent="0">
              <a:buNone/>
            </a:pPr>
            <a:endParaRPr lang="en-US" sz="4300" dirty="0"/>
          </a:p>
          <a:p>
            <a:pPr marL="0" indent="0">
              <a:buNone/>
            </a:pPr>
            <a:r>
              <a:rPr lang="en-US" sz="4300" dirty="0" smtClean="0"/>
              <a:t>The impact of the loan on monthly ACHOA </a:t>
            </a:r>
            <a:r>
              <a:rPr lang="en-US" sz="4300" b="1" dirty="0" smtClean="0">
                <a:solidFill>
                  <a:schemeClr val="tx2">
                    <a:lumMod val="60000"/>
                    <a:lumOff val="40000"/>
                  </a:schemeClr>
                </a:solidFill>
              </a:rPr>
              <a:t>member’s assessments </a:t>
            </a:r>
            <a:r>
              <a:rPr lang="en-US" sz="4300" dirty="0" smtClean="0"/>
              <a:t>will be completed.</a:t>
            </a:r>
          </a:p>
          <a:p>
            <a:pPr marL="0" indent="0">
              <a:buNone/>
            </a:pPr>
            <a:endParaRPr lang="en-US" sz="4300" dirty="0"/>
          </a:p>
          <a:p>
            <a:pPr marL="0" indent="0">
              <a:buNone/>
            </a:pP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26</a:t>
            </a:fld>
            <a:endParaRPr lang="en-US" dirty="0"/>
          </a:p>
        </p:txBody>
      </p:sp>
    </p:spTree>
    <p:extLst>
      <p:ext uri="{BB962C8B-B14F-4D97-AF65-F5344CB8AC3E}">
        <p14:creationId xmlns:p14="http://schemas.microsoft.com/office/powerpoint/2010/main" val="295749905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ArrowCreek </a:t>
            </a:r>
            <a:r>
              <a:rPr lang="en-US" dirty="0"/>
              <a:t>Homeowners Update</a:t>
            </a:r>
            <a:br>
              <a:rPr lang="en-US" dirty="0"/>
            </a:br>
            <a:r>
              <a:rPr lang="en-US" dirty="0"/>
              <a:t>Due </a:t>
            </a:r>
            <a:r>
              <a:rPr lang="en-US" dirty="0" smtClean="0"/>
              <a:t>Diligence December 2014 Page-3</a:t>
            </a:r>
            <a:endParaRPr lang="en-US" dirty="0"/>
          </a:p>
        </p:txBody>
      </p:sp>
      <p:sp>
        <p:nvSpPr>
          <p:cNvPr id="3" name="Content Placeholder 2"/>
          <p:cNvSpPr>
            <a:spLocks noGrp="1"/>
          </p:cNvSpPr>
          <p:nvPr>
            <p:ph idx="1"/>
          </p:nvPr>
        </p:nvSpPr>
        <p:spPr/>
        <p:txBody>
          <a:bodyPr>
            <a:normAutofit lnSpcReduction="10000"/>
          </a:bodyPr>
          <a:lstStyle/>
          <a:p>
            <a:pPr marL="0" indent="0">
              <a:buNone/>
            </a:pPr>
            <a:endParaRPr lang="en-US" sz="4800" dirty="0" smtClean="0"/>
          </a:p>
          <a:p>
            <a:pPr marL="0" indent="0">
              <a:buNone/>
            </a:pPr>
            <a:r>
              <a:rPr lang="en-US" sz="4800" dirty="0" smtClean="0"/>
              <a:t>Draft loan terms, </a:t>
            </a:r>
            <a:r>
              <a:rPr lang="en-US" sz="4800" b="1" dirty="0" smtClean="0">
                <a:solidFill>
                  <a:schemeClr val="tx2">
                    <a:lumMod val="60000"/>
                    <a:lumOff val="40000"/>
                  </a:schemeClr>
                </a:solidFill>
              </a:rPr>
              <a:t>interest rates, collateral pledges</a:t>
            </a:r>
            <a:r>
              <a:rPr lang="en-US" sz="4800" dirty="0" smtClean="0"/>
              <a:t>, loan limitations, etc. for the purchase of the “Club at ArrowCreek” are being explored</a:t>
            </a:r>
            <a:r>
              <a:rPr lang="en-US" dirty="0" smtClean="0"/>
              <a:t>.</a:t>
            </a:r>
          </a:p>
          <a:p>
            <a:pPr marL="0" indent="0">
              <a:buNone/>
            </a:pP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27</a:t>
            </a:fld>
            <a:endParaRPr lang="en-US" dirty="0"/>
          </a:p>
        </p:txBody>
      </p:sp>
    </p:spTree>
    <p:extLst>
      <p:ext uri="{BB962C8B-B14F-4D97-AF65-F5344CB8AC3E}">
        <p14:creationId xmlns:p14="http://schemas.microsoft.com/office/powerpoint/2010/main" val="378174199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ArrowCreek </a:t>
            </a:r>
            <a:r>
              <a:rPr lang="en-US" dirty="0"/>
              <a:t>Homeowners Update</a:t>
            </a:r>
            <a:br>
              <a:rPr lang="en-US" dirty="0"/>
            </a:br>
            <a:r>
              <a:rPr lang="en-US" dirty="0"/>
              <a:t>Due </a:t>
            </a:r>
            <a:r>
              <a:rPr lang="en-US" dirty="0" smtClean="0"/>
              <a:t>Diligence December 2014 Page-4</a:t>
            </a:r>
            <a:endParaRPr lang="en-US" dirty="0"/>
          </a:p>
        </p:txBody>
      </p:sp>
      <p:sp>
        <p:nvSpPr>
          <p:cNvPr id="3" name="Content Placeholder 2"/>
          <p:cNvSpPr>
            <a:spLocks noGrp="1"/>
          </p:cNvSpPr>
          <p:nvPr>
            <p:ph idx="1"/>
          </p:nvPr>
        </p:nvSpPr>
        <p:spPr>
          <a:xfrm>
            <a:off x="228600" y="1600200"/>
            <a:ext cx="8458200" cy="4525963"/>
          </a:xfrm>
        </p:spPr>
        <p:txBody>
          <a:bodyPr/>
          <a:lstStyle/>
          <a:p>
            <a:pPr marL="0" indent="0">
              <a:buNone/>
            </a:pPr>
            <a:endParaRPr lang="en-US" sz="4400" dirty="0" smtClean="0"/>
          </a:p>
          <a:p>
            <a:pPr marL="0" indent="0">
              <a:buNone/>
            </a:pPr>
            <a:r>
              <a:rPr lang="en-US" sz="4400" dirty="0" smtClean="0"/>
              <a:t>A draft ACHOA budget is being developed to determine the impact to the </a:t>
            </a:r>
            <a:r>
              <a:rPr lang="en-US" sz="4400" b="1" dirty="0" smtClean="0">
                <a:solidFill>
                  <a:schemeClr val="tx2">
                    <a:lumMod val="60000"/>
                    <a:lumOff val="40000"/>
                  </a:schemeClr>
                </a:solidFill>
              </a:rPr>
              <a:t>aggregate monthly assessment</a:t>
            </a:r>
            <a:r>
              <a:rPr lang="en-US" sz="4400" b="1" dirty="0" smtClean="0"/>
              <a:t> </a:t>
            </a:r>
            <a:r>
              <a:rPr lang="en-US" sz="4400" dirty="0" smtClean="0"/>
              <a:t>for ACHOA members.</a:t>
            </a:r>
          </a:p>
          <a:p>
            <a:pPr marL="0" indent="0">
              <a:buNone/>
            </a:pP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28</a:t>
            </a:fld>
            <a:endParaRPr lang="en-US" dirty="0"/>
          </a:p>
        </p:txBody>
      </p:sp>
    </p:spTree>
    <p:extLst>
      <p:ext uri="{BB962C8B-B14F-4D97-AF65-F5344CB8AC3E}">
        <p14:creationId xmlns:p14="http://schemas.microsoft.com/office/powerpoint/2010/main" val="74334313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516562"/>
          </a:xfrm>
        </p:spPr>
        <p:txBody>
          <a:bodyPr>
            <a:normAutofit/>
          </a:bodyPr>
          <a:lstStyle/>
          <a:p>
            <a:r>
              <a:rPr lang="en-US" sz="9600" b="1" dirty="0" smtClean="0"/>
              <a:t>You need to know the facts?</a:t>
            </a:r>
            <a:endParaRPr lang="en-US" sz="9600" b="1" dirty="0"/>
          </a:p>
        </p:txBody>
      </p:sp>
      <p:sp>
        <p:nvSpPr>
          <p:cNvPr id="3" name="Slide Number Placeholder 2"/>
          <p:cNvSpPr>
            <a:spLocks noGrp="1"/>
          </p:cNvSpPr>
          <p:nvPr>
            <p:ph type="sldNum" sz="quarter" idx="12"/>
          </p:nvPr>
        </p:nvSpPr>
        <p:spPr/>
        <p:txBody>
          <a:bodyPr/>
          <a:lstStyle/>
          <a:p>
            <a:fld id="{7399FD3D-A76B-442F-A724-E1F55F6D8A62}" type="slidenum">
              <a:rPr lang="en-US" smtClean="0"/>
              <a:t>29</a:t>
            </a:fld>
            <a:endParaRPr lang="en-US" dirty="0"/>
          </a:p>
        </p:txBody>
      </p:sp>
    </p:spTree>
    <p:extLst>
      <p:ext uri="{BB962C8B-B14F-4D97-AF65-F5344CB8AC3E}">
        <p14:creationId xmlns:p14="http://schemas.microsoft.com/office/powerpoint/2010/main" val="56331558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Declaration of Sam Fox in Support of ArrowCreek HOA in Support of FOA</a:t>
            </a:r>
            <a:endParaRPr lang="en-US" sz="3600" dirty="0"/>
          </a:p>
        </p:txBody>
      </p:sp>
      <p:sp>
        <p:nvSpPr>
          <p:cNvPr id="3" name="Content Placeholder 2"/>
          <p:cNvSpPr>
            <a:spLocks noGrp="1"/>
          </p:cNvSpPr>
          <p:nvPr>
            <p:ph idx="1"/>
          </p:nvPr>
        </p:nvSpPr>
        <p:spPr>
          <a:xfrm>
            <a:off x="457200" y="1600200"/>
            <a:ext cx="8229600" cy="4800600"/>
          </a:xfrm>
        </p:spPr>
        <p:txBody>
          <a:bodyPr>
            <a:noAutofit/>
          </a:bodyPr>
          <a:lstStyle/>
          <a:p>
            <a:pPr marL="0" indent="0">
              <a:buNone/>
            </a:pPr>
            <a:r>
              <a:rPr lang="en-US" sz="4000" dirty="0" smtClean="0"/>
              <a:t>“The joint venture would be funded in part by increased monthly dues </a:t>
            </a:r>
            <a:r>
              <a:rPr lang="en-US" sz="4000" b="1" dirty="0" smtClean="0"/>
              <a:t>($75-$80 per month) </a:t>
            </a:r>
            <a:r>
              <a:rPr lang="en-US" sz="4000" dirty="0" smtClean="0"/>
              <a:t>from HOA members. </a:t>
            </a:r>
          </a:p>
          <a:p>
            <a:pPr marL="0" indent="0">
              <a:buNone/>
            </a:pPr>
            <a:endParaRPr lang="en-US" sz="1800" dirty="0"/>
          </a:p>
          <a:p>
            <a:pPr marL="0" indent="0">
              <a:buNone/>
            </a:pPr>
            <a:r>
              <a:rPr lang="en-US" sz="4000" dirty="0" smtClean="0"/>
              <a:t>All residents would thereby become social members of the Country Club.”</a:t>
            </a:r>
          </a:p>
          <a:p>
            <a:pPr marL="0" indent="0">
              <a:buNone/>
            </a:pPr>
            <a:endParaRPr lang="en-US" sz="1800" dirty="0" smtClean="0"/>
          </a:p>
          <a:p>
            <a:pPr marL="0" indent="0">
              <a:buNone/>
            </a:pPr>
            <a:r>
              <a:rPr lang="en-US" sz="4000" dirty="0" smtClean="0"/>
              <a:t>E-filed September 9, 2014    Page Two</a:t>
            </a:r>
            <a:endParaRPr lang="en-US" sz="4000" dirty="0"/>
          </a:p>
        </p:txBody>
      </p:sp>
      <p:sp>
        <p:nvSpPr>
          <p:cNvPr id="4" name="Slide Number Placeholder 3"/>
          <p:cNvSpPr>
            <a:spLocks noGrp="1"/>
          </p:cNvSpPr>
          <p:nvPr>
            <p:ph type="sldNum" sz="quarter" idx="12"/>
          </p:nvPr>
        </p:nvSpPr>
        <p:spPr/>
        <p:txBody>
          <a:bodyPr/>
          <a:lstStyle/>
          <a:p>
            <a:fld id="{7399FD3D-A76B-442F-A724-E1F55F6D8A62}" type="slidenum">
              <a:rPr lang="en-US" smtClean="0"/>
              <a:t>30</a:t>
            </a:fld>
            <a:endParaRPr lang="en-US" dirty="0"/>
          </a:p>
        </p:txBody>
      </p:sp>
    </p:spTree>
    <p:extLst>
      <p:ext uri="{BB962C8B-B14F-4D97-AF65-F5344CB8AC3E}">
        <p14:creationId xmlns:p14="http://schemas.microsoft.com/office/powerpoint/2010/main" val="3986419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HOA August 26, 2014 meeting</a:t>
            </a:r>
            <a:endParaRPr lang="en-US" dirty="0"/>
          </a:p>
        </p:txBody>
      </p:sp>
      <p:sp>
        <p:nvSpPr>
          <p:cNvPr id="3" name="Content Placeholder 2"/>
          <p:cNvSpPr>
            <a:spLocks noGrp="1"/>
          </p:cNvSpPr>
          <p:nvPr>
            <p:ph idx="1"/>
          </p:nvPr>
        </p:nvSpPr>
        <p:spPr/>
        <p:txBody>
          <a:bodyPr/>
          <a:lstStyle/>
          <a:p>
            <a:pPr marL="0" indent="0">
              <a:buNone/>
            </a:pPr>
            <a:endParaRPr lang="en-US" dirty="0" smtClean="0"/>
          </a:p>
          <a:p>
            <a:pPr marL="0" indent="0">
              <a:buNone/>
            </a:pPr>
            <a:r>
              <a:rPr lang="en-US" dirty="0" smtClean="0"/>
              <a:t>Three potential alternatives were presented:</a:t>
            </a:r>
          </a:p>
          <a:p>
            <a:pPr marL="0" indent="0">
              <a:buNone/>
            </a:pPr>
            <a:r>
              <a:rPr lang="en-US" dirty="0" smtClean="0"/>
              <a:t>1.”Let it go brown”</a:t>
            </a:r>
          </a:p>
          <a:p>
            <a:pPr marL="0" indent="0">
              <a:buNone/>
            </a:pPr>
            <a:r>
              <a:rPr lang="en-US" dirty="0" smtClean="0"/>
              <a:t>2. “Keep it green”</a:t>
            </a:r>
          </a:p>
          <a:p>
            <a:pPr marL="0" indent="0">
              <a:buNone/>
            </a:pPr>
            <a:r>
              <a:rPr lang="en-US" dirty="0" smtClean="0"/>
              <a:t>3. “Operate as a golf course, meaning to find an appropriate arrangement so the Club would continue to operate on a stable, viable basis.”</a:t>
            </a:r>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31</a:t>
            </a:fld>
            <a:endParaRPr lang="en-US" dirty="0"/>
          </a:p>
        </p:txBody>
      </p:sp>
    </p:spTree>
    <p:extLst>
      <p:ext uri="{BB962C8B-B14F-4D97-AF65-F5344CB8AC3E}">
        <p14:creationId xmlns:p14="http://schemas.microsoft.com/office/powerpoint/2010/main" val="11893852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HOA August 26, 2014 meeting</a:t>
            </a:r>
            <a:endParaRPr lang="en-US" dirty="0"/>
          </a:p>
        </p:txBody>
      </p:sp>
      <p:sp>
        <p:nvSpPr>
          <p:cNvPr id="3" name="Content Placeholder 2"/>
          <p:cNvSpPr>
            <a:spLocks noGrp="1"/>
          </p:cNvSpPr>
          <p:nvPr>
            <p:ph idx="1"/>
          </p:nvPr>
        </p:nvSpPr>
        <p:spPr/>
        <p:txBody>
          <a:bodyPr/>
          <a:lstStyle/>
          <a:p>
            <a:pPr marL="0" indent="0">
              <a:buNone/>
            </a:pPr>
            <a:endParaRPr lang="en-US" dirty="0" smtClean="0"/>
          </a:p>
          <a:p>
            <a:pPr marL="0" indent="0" algn="ctr">
              <a:buNone/>
            </a:pPr>
            <a:r>
              <a:rPr lang="en-US" sz="9600" dirty="0" smtClean="0"/>
              <a:t>Was there a Fourth Option? </a:t>
            </a:r>
          </a:p>
        </p:txBody>
      </p:sp>
      <p:sp>
        <p:nvSpPr>
          <p:cNvPr id="4" name="Slide Number Placeholder 3"/>
          <p:cNvSpPr>
            <a:spLocks noGrp="1"/>
          </p:cNvSpPr>
          <p:nvPr>
            <p:ph type="sldNum" sz="quarter" idx="12"/>
          </p:nvPr>
        </p:nvSpPr>
        <p:spPr/>
        <p:txBody>
          <a:bodyPr/>
          <a:lstStyle/>
          <a:p>
            <a:fld id="{7399FD3D-A76B-442F-A724-E1F55F6D8A62}" type="slidenum">
              <a:rPr lang="en-US" smtClean="0"/>
              <a:t>32</a:t>
            </a:fld>
            <a:endParaRPr lang="en-US" dirty="0"/>
          </a:p>
        </p:txBody>
      </p:sp>
    </p:spTree>
    <p:extLst>
      <p:ext uri="{BB962C8B-B14F-4D97-AF65-F5344CB8AC3E}">
        <p14:creationId xmlns:p14="http://schemas.microsoft.com/office/powerpoint/2010/main" val="81158902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p>
            <a:r>
              <a:rPr lang="en-US" dirty="0" smtClean="0"/>
              <a:t>HOA August 26, 2014 meeting</a:t>
            </a:r>
            <a:endParaRPr lang="en-US" dirty="0"/>
          </a:p>
        </p:txBody>
      </p:sp>
      <p:sp>
        <p:nvSpPr>
          <p:cNvPr id="3" name="Content Placeholder 2"/>
          <p:cNvSpPr>
            <a:spLocks noGrp="1"/>
          </p:cNvSpPr>
          <p:nvPr>
            <p:ph idx="1"/>
          </p:nvPr>
        </p:nvSpPr>
        <p:spPr>
          <a:xfrm>
            <a:off x="457200" y="990600"/>
            <a:ext cx="8229600" cy="5135563"/>
          </a:xfrm>
        </p:spPr>
        <p:txBody>
          <a:bodyPr>
            <a:normAutofit fontScale="92500"/>
          </a:bodyPr>
          <a:lstStyle/>
          <a:p>
            <a:pPr marL="0" indent="0">
              <a:buNone/>
            </a:pPr>
            <a:endParaRPr lang="en-US" dirty="0" smtClean="0"/>
          </a:p>
          <a:p>
            <a:pPr marL="0" indent="0">
              <a:buNone/>
            </a:pPr>
            <a:r>
              <a:rPr lang="en-US" dirty="0" smtClean="0"/>
              <a:t>The Board asserted that “</a:t>
            </a:r>
            <a:r>
              <a:rPr lang="en-US" b="1" dirty="0" smtClean="0"/>
              <a:t>Do Nothing </a:t>
            </a:r>
            <a:r>
              <a:rPr lang="en-US" dirty="0" smtClean="0"/>
              <a:t>was discussed but dismissed due to lack of control over land use and the threat posed by unmitigated fire risk.”</a:t>
            </a:r>
          </a:p>
          <a:p>
            <a:pPr marL="0" indent="0">
              <a:buNone/>
            </a:pPr>
            <a:endParaRPr lang="en-US" sz="1400" dirty="0" smtClean="0"/>
          </a:p>
          <a:p>
            <a:pPr marL="0" indent="0">
              <a:buNone/>
            </a:pPr>
            <a:endParaRPr lang="en-US" sz="1400" dirty="0"/>
          </a:p>
          <a:p>
            <a:pPr marL="0" indent="0">
              <a:buNone/>
            </a:pPr>
            <a:endParaRPr lang="en-US" sz="1400" dirty="0"/>
          </a:p>
          <a:p>
            <a:pPr marL="0" indent="0">
              <a:buNone/>
            </a:pPr>
            <a:r>
              <a:rPr lang="en-US" sz="4800" dirty="0" smtClean="0"/>
              <a:t>The statement that </a:t>
            </a:r>
            <a:r>
              <a:rPr lang="en-US" sz="4800" b="1" dirty="0" smtClean="0"/>
              <a:t>“Do nothing”</a:t>
            </a:r>
            <a:r>
              <a:rPr lang="en-US" sz="4800" dirty="0" smtClean="0"/>
              <a:t> was not an alternative for the HOA was </a:t>
            </a:r>
            <a:r>
              <a:rPr lang="en-US" sz="4800" b="1" dirty="0" smtClean="0">
                <a:solidFill>
                  <a:schemeClr val="tx2">
                    <a:lumMod val="60000"/>
                    <a:lumOff val="40000"/>
                  </a:schemeClr>
                </a:solidFill>
              </a:rPr>
              <a:t>false!</a:t>
            </a:r>
          </a:p>
          <a:p>
            <a:pPr marL="0" indent="0">
              <a:buNone/>
            </a:pPr>
            <a:endParaRPr lang="en-US" dirty="0"/>
          </a:p>
          <a:p>
            <a:pPr marL="0" indent="0">
              <a:buNone/>
            </a:pPr>
            <a:endParaRPr lang="en-US" dirty="0" smtClean="0"/>
          </a:p>
          <a:p>
            <a:pPr marL="0" indent="0">
              <a:buNone/>
            </a:pP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r>
              <a:rPr lang="en-US" dirty="0" smtClean="0"/>
              <a:t>33</a:t>
            </a:r>
            <a:endParaRPr lang="en-US" dirty="0"/>
          </a:p>
        </p:txBody>
      </p:sp>
    </p:spTree>
    <p:extLst>
      <p:ext uri="{BB962C8B-B14F-4D97-AF65-F5344CB8AC3E}">
        <p14:creationId xmlns:p14="http://schemas.microsoft.com/office/powerpoint/2010/main" val="192523795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p>
            <a:r>
              <a:rPr lang="en-US" dirty="0" smtClean="0"/>
              <a:t>HOA August 26, 2014 meeting</a:t>
            </a:r>
            <a:endParaRPr lang="en-US" dirty="0"/>
          </a:p>
        </p:txBody>
      </p:sp>
      <p:sp>
        <p:nvSpPr>
          <p:cNvPr id="3" name="Content Placeholder 2"/>
          <p:cNvSpPr>
            <a:spLocks noGrp="1"/>
          </p:cNvSpPr>
          <p:nvPr>
            <p:ph idx="1"/>
          </p:nvPr>
        </p:nvSpPr>
        <p:spPr>
          <a:xfrm>
            <a:off x="304800" y="990600"/>
            <a:ext cx="8610600" cy="5135563"/>
          </a:xfrm>
        </p:spPr>
        <p:txBody>
          <a:bodyPr>
            <a:normAutofit/>
          </a:bodyPr>
          <a:lstStyle/>
          <a:p>
            <a:pPr marL="0" indent="0">
              <a:buNone/>
            </a:pPr>
            <a:endParaRPr lang="en-US" sz="4800" dirty="0" smtClean="0"/>
          </a:p>
          <a:p>
            <a:pPr marL="0" indent="0">
              <a:buNone/>
            </a:pPr>
            <a:r>
              <a:rPr lang="en-US" sz="4000" dirty="0" smtClean="0"/>
              <a:t>The Committee and Board members knew that the FOA had a 5-page plan and would be purchasing the courses and operating them with Arnold Palmer Management based on documents filed with the bankruptcy court.</a:t>
            </a:r>
          </a:p>
          <a:p>
            <a:pPr marL="0" indent="0">
              <a:buNone/>
            </a:pPr>
            <a:endParaRPr lang="en-US" sz="4400" dirty="0"/>
          </a:p>
        </p:txBody>
      </p:sp>
      <p:sp>
        <p:nvSpPr>
          <p:cNvPr id="4" name="Slide Number Placeholder 3"/>
          <p:cNvSpPr>
            <a:spLocks noGrp="1"/>
          </p:cNvSpPr>
          <p:nvPr>
            <p:ph type="sldNum" sz="quarter" idx="12"/>
          </p:nvPr>
        </p:nvSpPr>
        <p:spPr/>
        <p:txBody>
          <a:bodyPr/>
          <a:lstStyle/>
          <a:p>
            <a:r>
              <a:rPr lang="en-US" dirty="0" smtClean="0"/>
              <a:t>34</a:t>
            </a:r>
            <a:endParaRPr lang="en-US" dirty="0"/>
          </a:p>
        </p:txBody>
      </p:sp>
    </p:spTree>
    <p:extLst>
      <p:ext uri="{BB962C8B-B14F-4D97-AF65-F5344CB8AC3E}">
        <p14:creationId xmlns:p14="http://schemas.microsoft.com/office/powerpoint/2010/main" val="94385326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p>
            <a:r>
              <a:rPr lang="en-US" dirty="0" smtClean="0"/>
              <a:t>HOA August 26, 2014 meeting</a:t>
            </a:r>
            <a:endParaRPr lang="en-US" dirty="0"/>
          </a:p>
        </p:txBody>
      </p:sp>
      <p:sp>
        <p:nvSpPr>
          <p:cNvPr id="3" name="Content Placeholder 2"/>
          <p:cNvSpPr>
            <a:spLocks noGrp="1"/>
          </p:cNvSpPr>
          <p:nvPr>
            <p:ph idx="1"/>
          </p:nvPr>
        </p:nvSpPr>
        <p:spPr>
          <a:xfrm>
            <a:off x="457200" y="990600"/>
            <a:ext cx="8458200" cy="5135563"/>
          </a:xfrm>
        </p:spPr>
        <p:txBody>
          <a:bodyPr>
            <a:normAutofit lnSpcReduction="10000"/>
          </a:bodyPr>
          <a:lstStyle/>
          <a:p>
            <a:pPr marL="0" indent="0">
              <a:buNone/>
            </a:pPr>
            <a:endParaRPr lang="en-US" dirty="0"/>
          </a:p>
          <a:p>
            <a:pPr marL="0" indent="0">
              <a:buNone/>
            </a:pPr>
            <a:r>
              <a:rPr lang="en-US" sz="4400" dirty="0" smtClean="0"/>
              <a:t>They knew in mid-August the FOA had told the Bankruptcy Court that the FOA had the funding for the purchase of the golf courses, and that when acquired, the golf courses would continue and in fact be expanded.</a:t>
            </a:r>
            <a:endParaRPr lang="en-US" sz="4400" dirty="0"/>
          </a:p>
          <a:p>
            <a:pPr marL="0" indent="0">
              <a:buNone/>
            </a:pPr>
            <a:endParaRPr lang="en-US" dirty="0"/>
          </a:p>
        </p:txBody>
      </p:sp>
      <p:sp>
        <p:nvSpPr>
          <p:cNvPr id="4" name="Slide Number Placeholder 3"/>
          <p:cNvSpPr>
            <a:spLocks noGrp="1"/>
          </p:cNvSpPr>
          <p:nvPr>
            <p:ph type="sldNum" sz="quarter" idx="12"/>
          </p:nvPr>
        </p:nvSpPr>
        <p:spPr/>
        <p:txBody>
          <a:bodyPr/>
          <a:lstStyle/>
          <a:p>
            <a:r>
              <a:rPr lang="en-US" dirty="0" smtClean="0"/>
              <a:t>35</a:t>
            </a:r>
            <a:endParaRPr lang="en-US" dirty="0"/>
          </a:p>
        </p:txBody>
      </p:sp>
    </p:spTree>
    <p:extLst>
      <p:ext uri="{BB962C8B-B14F-4D97-AF65-F5344CB8AC3E}">
        <p14:creationId xmlns:p14="http://schemas.microsoft.com/office/powerpoint/2010/main" val="15312373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p>
            <a:r>
              <a:rPr lang="en-US" dirty="0" smtClean="0"/>
              <a:t>HOA August 26, 2014 meeting</a:t>
            </a:r>
            <a:endParaRPr lang="en-US" dirty="0"/>
          </a:p>
        </p:txBody>
      </p:sp>
      <p:sp>
        <p:nvSpPr>
          <p:cNvPr id="3" name="Content Placeholder 2"/>
          <p:cNvSpPr>
            <a:spLocks noGrp="1"/>
          </p:cNvSpPr>
          <p:nvPr>
            <p:ph idx="1"/>
          </p:nvPr>
        </p:nvSpPr>
        <p:spPr>
          <a:xfrm>
            <a:off x="228600" y="990600"/>
            <a:ext cx="8686800" cy="5334000"/>
          </a:xfrm>
        </p:spPr>
        <p:txBody>
          <a:bodyPr>
            <a:normAutofit/>
          </a:bodyPr>
          <a:lstStyle/>
          <a:p>
            <a:pPr marL="0" indent="0">
              <a:buNone/>
            </a:pPr>
            <a:endParaRPr lang="en-US" dirty="0" smtClean="0"/>
          </a:p>
          <a:p>
            <a:pPr marL="0" indent="0">
              <a:buNone/>
            </a:pPr>
            <a:r>
              <a:rPr lang="en-US" sz="5400" dirty="0" smtClean="0"/>
              <a:t>Our Board knew the FOA was going to purchase the golf courses and continue to operate them indefinitely.</a:t>
            </a:r>
          </a:p>
          <a:p>
            <a:pPr marL="0" indent="0">
              <a:buNone/>
            </a:pPr>
            <a:endParaRPr lang="en-US" sz="1600" dirty="0" smtClean="0"/>
          </a:p>
          <a:p>
            <a:pPr marL="0" indent="0">
              <a:buNone/>
            </a:pPr>
            <a:endParaRPr lang="en-US" sz="1600" dirty="0"/>
          </a:p>
          <a:p>
            <a:pPr marL="0" indent="0">
              <a:buNone/>
            </a:pP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r>
              <a:rPr lang="en-US" dirty="0" smtClean="0"/>
              <a:t>36</a:t>
            </a:r>
            <a:endParaRPr lang="en-US" dirty="0"/>
          </a:p>
        </p:txBody>
      </p:sp>
    </p:spTree>
    <p:extLst>
      <p:ext uri="{BB962C8B-B14F-4D97-AF65-F5344CB8AC3E}">
        <p14:creationId xmlns:p14="http://schemas.microsoft.com/office/powerpoint/2010/main" val="278691428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p>
            <a:r>
              <a:rPr lang="en-US" dirty="0" smtClean="0"/>
              <a:t>HOA August 26, 2014 meeting</a:t>
            </a:r>
            <a:endParaRPr lang="en-US" dirty="0"/>
          </a:p>
        </p:txBody>
      </p:sp>
      <p:sp>
        <p:nvSpPr>
          <p:cNvPr id="3" name="Content Placeholder 2"/>
          <p:cNvSpPr>
            <a:spLocks noGrp="1"/>
          </p:cNvSpPr>
          <p:nvPr>
            <p:ph idx="1"/>
          </p:nvPr>
        </p:nvSpPr>
        <p:spPr>
          <a:xfrm>
            <a:off x="228600" y="990600"/>
            <a:ext cx="8686800" cy="5638800"/>
          </a:xfrm>
        </p:spPr>
        <p:txBody>
          <a:bodyPr>
            <a:normAutofit/>
          </a:bodyPr>
          <a:lstStyle/>
          <a:p>
            <a:pPr marL="0" indent="0">
              <a:buNone/>
            </a:pPr>
            <a:endParaRPr lang="en-US" dirty="0" smtClean="0"/>
          </a:p>
          <a:p>
            <a:pPr marL="0" indent="0">
              <a:buNone/>
            </a:pPr>
            <a:r>
              <a:rPr lang="en-US" sz="3600" dirty="0" smtClean="0"/>
              <a:t>The FOA’s plan should have been disclosed to the homeowners at the Board meeting of August 26</a:t>
            </a:r>
            <a:r>
              <a:rPr lang="en-US" sz="3600" baseline="30000" dirty="0" smtClean="0"/>
              <a:t>th</a:t>
            </a:r>
            <a:r>
              <a:rPr lang="en-US" sz="3600" dirty="0" smtClean="0"/>
              <a:t> , so our homeowners would know that, indeed, there was a fourth choice:</a:t>
            </a:r>
            <a:endParaRPr lang="en-US" sz="2000" dirty="0" smtClean="0"/>
          </a:p>
          <a:p>
            <a:pPr marL="0" indent="0">
              <a:buNone/>
            </a:pPr>
            <a:r>
              <a:rPr lang="en-US" sz="3600" dirty="0"/>
              <a:t> </a:t>
            </a:r>
            <a:r>
              <a:rPr lang="en-US" sz="3600" dirty="0" smtClean="0"/>
              <a:t>                         </a:t>
            </a:r>
            <a:r>
              <a:rPr lang="en-US" sz="3600" b="1" dirty="0" smtClean="0"/>
              <a:t>“Do </a:t>
            </a:r>
            <a:r>
              <a:rPr lang="en-US" sz="3600" b="1" dirty="0"/>
              <a:t>N</a:t>
            </a:r>
            <a:r>
              <a:rPr lang="en-US" sz="3600" b="1" dirty="0" smtClean="0"/>
              <a:t>othing.”</a:t>
            </a:r>
            <a:r>
              <a:rPr lang="en-US" sz="3600" dirty="0" smtClean="0"/>
              <a:t>  </a:t>
            </a:r>
          </a:p>
          <a:p>
            <a:pPr marL="0" indent="0">
              <a:buNone/>
            </a:pPr>
            <a:endParaRPr lang="en-US" sz="1600" dirty="0"/>
          </a:p>
          <a:p>
            <a:pPr marL="0" indent="0">
              <a:buNone/>
            </a:pPr>
            <a:r>
              <a:rPr lang="en-US" sz="3600" dirty="0" smtClean="0"/>
              <a:t>And </a:t>
            </a:r>
            <a:r>
              <a:rPr lang="en-US" sz="3600" b="1" dirty="0" smtClean="0"/>
              <a:t>“Do </a:t>
            </a:r>
            <a:r>
              <a:rPr lang="en-US" sz="3600" b="1" dirty="0"/>
              <a:t>N</a:t>
            </a:r>
            <a:r>
              <a:rPr lang="en-US" sz="3600" b="1" dirty="0" smtClean="0"/>
              <a:t>othing” </a:t>
            </a:r>
            <a:r>
              <a:rPr lang="en-US" sz="3600" dirty="0" smtClean="0"/>
              <a:t>should be our choice, </a:t>
            </a:r>
            <a:r>
              <a:rPr lang="en-US" sz="3600" b="1" dirty="0" smtClean="0">
                <a:solidFill>
                  <a:schemeClr val="tx2">
                    <a:lumMod val="60000"/>
                    <a:lumOff val="40000"/>
                  </a:schemeClr>
                </a:solidFill>
              </a:rPr>
              <a:t>to let the FOA own, operate and maintain the courses.  </a:t>
            </a:r>
          </a:p>
          <a:p>
            <a:pPr marL="0" indent="0">
              <a:buNone/>
            </a:pP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r>
              <a:rPr lang="en-US" dirty="0" smtClean="0"/>
              <a:t>37</a:t>
            </a:r>
            <a:endParaRPr lang="en-US" dirty="0"/>
          </a:p>
        </p:txBody>
      </p:sp>
    </p:spTree>
    <p:extLst>
      <p:ext uri="{BB962C8B-B14F-4D97-AF65-F5344CB8AC3E}">
        <p14:creationId xmlns:p14="http://schemas.microsoft.com/office/powerpoint/2010/main" val="101732136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p>
            <a:r>
              <a:rPr lang="en-US" dirty="0" smtClean="0"/>
              <a:t>HOA August 26, 2014 meeting</a:t>
            </a:r>
            <a:endParaRPr lang="en-US" dirty="0"/>
          </a:p>
        </p:txBody>
      </p:sp>
      <p:sp>
        <p:nvSpPr>
          <p:cNvPr id="3" name="Content Placeholder 2"/>
          <p:cNvSpPr>
            <a:spLocks noGrp="1"/>
          </p:cNvSpPr>
          <p:nvPr>
            <p:ph idx="1"/>
          </p:nvPr>
        </p:nvSpPr>
        <p:spPr>
          <a:xfrm>
            <a:off x="228600" y="990600"/>
            <a:ext cx="8686800" cy="5334000"/>
          </a:xfrm>
        </p:spPr>
        <p:txBody>
          <a:bodyPr>
            <a:normAutofit/>
          </a:bodyPr>
          <a:lstStyle/>
          <a:p>
            <a:pPr marL="0" indent="0">
              <a:buNone/>
            </a:pPr>
            <a:endParaRPr lang="en-US" dirty="0" smtClean="0"/>
          </a:p>
          <a:p>
            <a:pPr marL="0" indent="0">
              <a:buNone/>
            </a:pPr>
            <a:r>
              <a:rPr lang="en-US" sz="4400" dirty="0"/>
              <a:t>T</a:t>
            </a:r>
            <a:r>
              <a:rPr lang="en-US" sz="4400" dirty="0" smtClean="0"/>
              <a:t>he board was well aware by mid-August that: </a:t>
            </a:r>
          </a:p>
          <a:p>
            <a:pPr marL="0" indent="0">
              <a:buNone/>
            </a:pPr>
            <a:endParaRPr lang="en-US" sz="1800" dirty="0" smtClean="0"/>
          </a:p>
          <a:p>
            <a:pPr marL="742950" indent="-742950">
              <a:buFont typeface="+mj-lt"/>
              <a:buAutoNum type="arabicPeriod"/>
            </a:pPr>
            <a:r>
              <a:rPr lang="en-US" sz="3600" dirty="0" smtClean="0"/>
              <a:t>the HOA was not required to purchase the course out of bankruptcy,  </a:t>
            </a:r>
          </a:p>
          <a:p>
            <a:pPr marL="742950" indent="-742950">
              <a:buFont typeface="+mj-lt"/>
              <a:buAutoNum type="arabicPeriod"/>
            </a:pPr>
            <a:r>
              <a:rPr lang="en-US" sz="3600" dirty="0" smtClean="0"/>
              <a:t>there were two bidders to purchase the courses.</a:t>
            </a:r>
          </a:p>
          <a:p>
            <a:pPr marL="0" indent="0">
              <a:buNone/>
            </a:pPr>
            <a:endParaRPr lang="en-US" sz="1600" dirty="0"/>
          </a:p>
          <a:p>
            <a:pPr marL="0" indent="0">
              <a:buNone/>
            </a:pPr>
            <a:endParaRPr lang="en-US" dirty="0"/>
          </a:p>
        </p:txBody>
      </p:sp>
      <p:sp>
        <p:nvSpPr>
          <p:cNvPr id="4" name="Slide Number Placeholder 3"/>
          <p:cNvSpPr>
            <a:spLocks noGrp="1"/>
          </p:cNvSpPr>
          <p:nvPr>
            <p:ph type="sldNum" sz="quarter" idx="12"/>
          </p:nvPr>
        </p:nvSpPr>
        <p:spPr/>
        <p:txBody>
          <a:bodyPr/>
          <a:lstStyle/>
          <a:p>
            <a:r>
              <a:rPr lang="en-US" dirty="0" smtClean="0"/>
              <a:t>38</a:t>
            </a:r>
            <a:endParaRPr lang="en-US" dirty="0"/>
          </a:p>
        </p:txBody>
      </p:sp>
    </p:spTree>
    <p:extLst>
      <p:ext uri="{BB962C8B-B14F-4D97-AF65-F5344CB8AC3E}">
        <p14:creationId xmlns:p14="http://schemas.microsoft.com/office/powerpoint/2010/main" val="269123577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p>
            <a:r>
              <a:rPr lang="en-US" dirty="0" smtClean="0"/>
              <a:t>HOA August 26, 2014 meeting</a:t>
            </a:r>
            <a:endParaRPr lang="en-US" dirty="0"/>
          </a:p>
        </p:txBody>
      </p:sp>
      <p:sp>
        <p:nvSpPr>
          <p:cNvPr id="3" name="Content Placeholder 2"/>
          <p:cNvSpPr>
            <a:spLocks noGrp="1"/>
          </p:cNvSpPr>
          <p:nvPr>
            <p:ph idx="1"/>
          </p:nvPr>
        </p:nvSpPr>
        <p:spPr>
          <a:xfrm>
            <a:off x="152400" y="990600"/>
            <a:ext cx="8991600" cy="5334000"/>
          </a:xfrm>
        </p:spPr>
        <p:txBody>
          <a:bodyPr>
            <a:normAutofit/>
          </a:bodyPr>
          <a:lstStyle/>
          <a:p>
            <a:pPr marL="0" indent="0">
              <a:buNone/>
            </a:pPr>
            <a:endParaRPr lang="en-US" dirty="0" smtClean="0"/>
          </a:p>
          <a:p>
            <a:pPr marL="0" indent="0">
              <a:buNone/>
            </a:pPr>
            <a:endParaRPr lang="en-US" sz="1600" dirty="0"/>
          </a:p>
          <a:p>
            <a:pPr marL="0" indent="0">
              <a:buNone/>
            </a:pPr>
            <a:r>
              <a:rPr lang="en-US" sz="4400" dirty="0"/>
              <a:t>T</a:t>
            </a:r>
            <a:r>
              <a:rPr lang="en-US" sz="4400" dirty="0" smtClean="0"/>
              <a:t>he Board permitted this deceptive presentation on August 26</a:t>
            </a:r>
            <a:r>
              <a:rPr lang="en-US" sz="4400" baseline="30000" dirty="0" smtClean="0"/>
              <a:t>th</a:t>
            </a:r>
            <a:r>
              <a:rPr lang="en-US" sz="4400" dirty="0" smtClean="0"/>
              <a:t> and then on September 9</a:t>
            </a:r>
            <a:r>
              <a:rPr lang="en-US" sz="4400" baseline="30000" dirty="0" smtClean="0"/>
              <a:t>th</a:t>
            </a:r>
            <a:r>
              <a:rPr lang="en-US" sz="4400" dirty="0" smtClean="0"/>
              <a:t> filed pleadings with the Bankruptcy Court supporting the FOA’s purchase over the other bidder.</a:t>
            </a:r>
            <a:endParaRPr lang="en-US" sz="4400" dirty="0"/>
          </a:p>
          <a:p>
            <a:pPr marL="0" indent="0">
              <a:buNone/>
            </a:pPr>
            <a:endParaRPr lang="en-US" dirty="0"/>
          </a:p>
        </p:txBody>
      </p:sp>
      <p:sp>
        <p:nvSpPr>
          <p:cNvPr id="4" name="Slide Number Placeholder 3"/>
          <p:cNvSpPr>
            <a:spLocks noGrp="1"/>
          </p:cNvSpPr>
          <p:nvPr>
            <p:ph type="sldNum" sz="quarter" idx="12"/>
          </p:nvPr>
        </p:nvSpPr>
        <p:spPr/>
        <p:txBody>
          <a:bodyPr/>
          <a:lstStyle/>
          <a:p>
            <a:r>
              <a:rPr lang="en-US" dirty="0" smtClean="0"/>
              <a:t>39</a:t>
            </a:r>
            <a:endParaRPr lang="en-US" dirty="0"/>
          </a:p>
        </p:txBody>
      </p:sp>
    </p:spTree>
    <p:extLst>
      <p:ext uri="{BB962C8B-B14F-4D97-AF65-F5344CB8AC3E}">
        <p14:creationId xmlns:p14="http://schemas.microsoft.com/office/powerpoint/2010/main" val="158645755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600200"/>
          </a:xfrm>
        </p:spPr>
        <p:txBody>
          <a:bodyPr>
            <a:normAutofit fontScale="90000"/>
          </a:bodyPr>
          <a:lstStyle/>
          <a:p>
            <a:r>
              <a:rPr lang="en-US" dirty="0" smtClean="0"/>
              <a:t/>
            </a:r>
            <a:br>
              <a:rPr lang="en-US" dirty="0" smtClean="0"/>
            </a:br>
            <a:r>
              <a:rPr lang="en-US" sz="2200" dirty="0" smtClean="0"/>
              <a:t>ArrowCreek Homeowners Brief in Support of FOA and a declaration by </a:t>
            </a:r>
            <a:br>
              <a:rPr lang="en-US" sz="2200" dirty="0" smtClean="0"/>
            </a:br>
            <a:r>
              <a:rPr lang="en-US" sz="2200" dirty="0" smtClean="0"/>
              <a:t>HOA President Sam Fox</a:t>
            </a:r>
            <a:br>
              <a:rPr lang="en-US" sz="2200" dirty="0" smtClean="0"/>
            </a:br>
            <a:r>
              <a:rPr lang="en-US" sz="2200" dirty="0" smtClean="0"/>
              <a:t>Mr. Fox states in his declaration that:</a:t>
            </a:r>
            <a:r>
              <a:rPr lang="en-US" sz="2200" dirty="0"/>
              <a:t/>
            </a:r>
            <a:br>
              <a:rPr lang="en-US" sz="2200" dirty="0"/>
            </a:br>
            <a:r>
              <a:rPr lang="en-US" sz="2200" dirty="0" smtClean="0"/>
              <a:t/>
            </a:r>
            <a:br>
              <a:rPr lang="en-US" sz="2200" dirty="0" smtClean="0"/>
            </a:br>
            <a:endParaRPr lang="en-US" sz="2200" dirty="0"/>
          </a:p>
        </p:txBody>
      </p:sp>
      <p:sp>
        <p:nvSpPr>
          <p:cNvPr id="3" name="Content Placeholder 2"/>
          <p:cNvSpPr>
            <a:spLocks noGrp="1"/>
          </p:cNvSpPr>
          <p:nvPr>
            <p:ph idx="1"/>
          </p:nvPr>
        </p:nvSpPr>
        <p:spPr>
          <a:xfrm>
            <a:off x="152400" y="1066800"/>
            <a:ext cx="8839200" cy="5562600"/>
          </a:xfrm>
        </p:spPr>
        <p:txBody>
          <a:bodyPr>
            <a:normAutofit lnSpcReduction="10000"/>
          </a:bodyPr>
          <a:lstStyle/>
          <a:p>
            <a:endParaRPr lang="en-US" sz="2400" dirty="0" smtClean="0"/>
          </a:p>
          <a:p>
            <a:r>
              <a:rPr lang="en-US" sz="2400" dirty="0" smtClean="0"/>
              <a:t>HOA’s Board voted to support FOA</a:t>
            </a:r>
            <a:r>
              <a:rPr lang="en-US" sz="2400" dirty="0"/>
              <a:t> </a:t>
            </a:r>
            <a:r>
              <a:rPr lang="en-US" sz="2400" dirty="0" smtClean="0"/>
              <a:t>and it has requested that the general membership vote to support FOA’s acquisition.</a:t>
            </a:r>
          </a:p>
          <a:p>
            <a:pPr marL="0" indent="0">
              <a:buNone/>
            </a:pPr>
            <a:endParaRPr lang="en-US" sz="1600" dirty="0" smtClean="0"/>
          </a:p>
          <a:p>
            <a:r>
              <a:rPr lang="en-US" sz="2400" dirty="0"/>
              <a:t>HOA supports the FOA as the successful bidder for the country </a:t>
            </a:r>
            <a:r>
              <a:rPr lang="en-US" sz="2400" dirty="0" smtClean="0"/>
              <a:t>club</a:t>
            </a:r>
          </a:p>
          <a:p>
            <a:pPr marL="0" indent="0">
              <a:buNone/>
            </a:pPr>
            <a:endParaRPr lang="en-US" sz="1600" dirty="0"/>
          </a:p>
          <a:p>
            <a:r>
              <a:rPr lang="en-US" sz="2400" dirty="0" smtClean="0"/>
              <a:t>FOA’s business plan has a strong long-term financial outlook;</a:t>
            </a:r>
          </a:p>
          <a:p>
            <a:pPr marL="0" indent="0">
              <a:buNone/>
            </a:pPr>
            <a:endParaRPr lang="en-US" sz="1200" dirty="0"/>
          </a:p>
          <a:p>
            <a:r>
              <a:rPr lang="en-US" sz="2400" dirty="0" smtClean="0"/>
              <a:t>FOA has worked closely with the HOA committees to obtain mutual benefit and develop a sound financial plan;</a:t>
            </a:r>
          </a:p>
          <a:p>
            <a:pPr marL="0" indent="0">
              <a:buNone/>
            </a:pPr>
            <a:endParaRPr lang="en-US" sz="1600" dirty="0"/>
          </a:p>
          <a:p>
            <a:r>
              <a:rPr lang="en-US" sz="2400" dirty="0" smtClean="0"/>
              <a:t>FOA is comprised primarily of ArrowCreek residents who have a strong interest in revitalizing the golf club, by not only offering golf related activities, but also social activities in its facility, thereby improving quality of life for all of the residents.</a:t>
            </a:r>
            <a:endParaRPr lang="en-US" sz="2400" dirty="0"/>
          </a:p>
        </p:txBody>
      </p:sp>
      <p:sp>
        <p:nvSpPr>
          <p:cNvPr id="4" name="Slide Number Placeholder 3"/>
          <p:cNvSpPr>
            <a:spLocks noGrp="1"/>
          </p:cNvSpPr>
          <p:nvPr>
            <p:ph type="sldNum" sz="quarter" idx="12"/>
          </p:nvPr>
        </p:nvSpPr>
        <p:spPr/>
        <p:txBody>
          <a:bodyPr/>
          <a:lstStyle/>
          <a:p>
            <a:r>
              <a:rPr lang="en-US" dirty="0" smtClean="0"/>
              <a:t>40</a:t>
            </a:r>
            <a:endParaRPr lang="en-US" dirty="0"/>
          </a:p>
        </p:txBody>
      </p:sp>
    </p:spTree>
    <p:extLst>
      <p:ext uri="{BB962C8B-B14F-4D97-AF65-F5344CB8AC3E}">
        <p14:creationId xmlns:p14="http://schemas.microsoft.com/office/powerpoint/2010/main" val="178936200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r>
              <a:rPr lang="en-US" sz="3600" dirty="0" smtClean="0"/>
              <a:t>HOA Board Partisan Summary</a:t>
            </a:r>
            <a:endParaRPr lang="en-US" sz="3600" dirty="0"/>
          </a:p>
        </p:txBody>
      </p:sp>
      <p:sp>
        <p:nvSpPr>
          <p:cNvPr id="3" name="Content Placeholder 2"/>
          <p:cNvSpPr>
            <a:spLocks noGrp="1"/>
          </p:cNvSpPr>
          <p:nvPr>
            <p:ph idx="1"/>
          </p:nvPr>
        </p:nvSpPr>
        <p:spPr>
          <a:xfrm>
            <a:off x="457200" y="1219200"/>
            <a:ext cx="8382000" cy="5105400"/>
          </a:xfrm>
        </p:spPr>
        <p:txBody>
          <a:bodyPr>
            <a:normAutofit/>
          </a:bodyPr>
          <a:lstStyle/>
          <a:p>
            <a:pPr marL="0" indent="0">
              <a:buNone/>
            </a:pPr>
            <a:endParaRPr lang="en-US" sz="4400" dirty="0" smtClean="0"/>
          </a:p>
          <a:p>
            <a:pPr marL="0" indent="0">
              <a:buNone/>
            </a:pPr>
            <a:r>
              <a:rPr lang="en-US" sz="4400" dirty="0" smtClean="0"/>
              <a:t>For the HOA Board to withhold information from the homeowners, and then make misrepresentations of facts, would appear to be a breach of their fiduciary duties.</a:t>
            </a:r>
          </a:p>
        </p:txBody>
      </p:sp>
      <p:sp>
        <p:nvSpPr>
          <p:cNvPr id="4" name="Slide Number Placeholder 3"/>
          <p:cNvSpPr>
            <a:spLocks noGrp="1"/>
          </p:cNvSpPr>
          <p:nvPr>
            <p:ph type="sldNum" sz="quarter" idx="12"/>
          </p:nvPr>
        </p:nvSpPr>
        <p:spPr/>
        <p:txBody>
          <a:bodyPr/>
          <a:lstStyle/>
          <a:p>
            <a:fld id="{7399FD3D-A76B-442F-A724-E1F55F6D8A62}" type="slidenum">
              <a:rPr lang="en-US" smtClean="0"/>
              <a:t>41</a:t>
            </a:fld>
            <a:endParaRPr lang="en-US" dirty="0"/>
          </a:p>
        </p:txBody>
      </p:sp>
    </p:spTree>
    <p:extLst>
      <p:ext uri="{BB962C8B-B14F-4D97-AF65-F5344CB8AC3E}">
        <p14:creationId xmlns:p14="http://schemas.microsoft.com/office/powerpoint/2010/main" val="228669355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516562"/>
          </a:xfrm>
        </p:spPr>
        <p:txBody>
          <a:bodyPr>
            <a:normAutofit/>
          </a:bodyPr>
          <a:lstStyle/>
          <a:p>
            <a:r>
              <a:rPr lang="en-US" sz="5400" dirty="0" smtClean="0"/>
              <a:t>FOA: is it</a:t>
            </a:r>
            <a:br>
              <a:rPr lang="en-US" sz="5400" dirty="0" smtClean="0"/>
            </a:br>
            <a:r>
              <a:rPr lang="en-US" sz="5400" dirty="0" smtClean="0"/>
              <a:t>Friends of</a:t>
            </a:r>
            <a:br>
              <a:rPr lang="en-US" sz="5400" dirty="0" smtClean="0"/>
            </a:br>
            <a:r>
              <a:rPr lang="en-US" sz="5400" dirty="0" smtClean="0"/>
              <a:t>Arrowcreek or</a:t>
            </a:r>
            <a:br>
              <a:rPr lang="en-US" sz="5400" dirty="0" smtClean="0"/>
            </a:br>
            <a:r>
              <a:rPr lang="en-US" sz="5400" b="1" dirty="0" smtClean="0">
                <a:solidFill>
                  <a:schemeClr val="tx2">
                    <a:lumMod val="60000"/>
                    <a:lumOff val="40000"/>
                  </a:schemeClr>
                </a:solidFill>
              </a:rPr>
              <a:t>F</a:t>
            </a:r>
            <a:r>
              <a:rPr lang="en-US" sz="5400" dirty="0" smtClean="0"/>
              <a:t>und </a:t>
            </a:r>
            <a:r>
              <a:rPr lang="en-US" sz="5400" b="1" dirty="0" smtClean="0">
                <a:solidFill>
                  <a:schemeClr val="tx2">
                    <a:lumMod val="60000"/>
                    <a:lumOff val="40000"/>
                  </a:schemeClr>
                </a:solidFill>
              </a:rPr>
              <a:t>O</a:t>
            </a:r>
            <a:r>
              <a:rPr lang="en-US" sz="5400" dirty="0" smtClean="0"/>
              <a:t>ur </a:t>
            </a:r>
            <a:r>
              <a:rPr lang="en-US" sz="5400" b="1" dirty="0" smtClean="0">
                <a:solidFill>
                  <a:schemeClr val="tx2">
                    <a:lumMod val="60000"/>
                    <a:lumOff val="40000"/>
                  </a:schemeClr>
                </a:solidFill>
              </a:rPr>
              <a:t>A</a:t>
            </a:r>
            <a:r>
              <a:rPr lang="en-US" sz="5400" dirty="0" smtClean="0"/>
              <a:t>ctivities?</a:t>
            </a:r>
            <a:endParaRPr lang="en-US" sz="5400" dirty="0"/>
          </a:p>
        </p:txBody>
      </p:sp>
      <p:sp>
        <p:nvSpPr>
          <p:cNvPr id="3" name="Slide Number Placeholder 2"/>
          <p:cNvSpPr>
            <a:spLocks noGrp="1"/>
          </p:cNvSpPr>
          <p:nvPr>
            <p:ph type="sldNum" sz="quarter" idx="12"/>
          </p:nvPr>
        </p:nvSpPr>
        <p:spPr/>
        <p:txBody>
          <a:bodyPr/>
          <a:lstStyle/>
          <a:p>
            <a:fld id="{7399FD3D-A76B-442F-A724-E1F55F6D8A62}" type="slidenum">
              <a:rPr lang="en-US" smtClean="0"/>
              <a:t>42</a:t>
            </a:fld>
            <a:endParaRPr lang="en-US" dirty="0"/>
          </a:p>
        </p:txBody>
      </p:sp>
    </p:spTree>
    <p:extLst>
      <p:ext uri="{BB962C8B-B14F-4D97-AF65-F5344CB8AC3E}">
        <p14:creationId xmlns:p14="http://schemas.microsoft.com/office/powerpoint/2010/main" val="336777444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FOA</a:t>
            </a:r>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43</a:t>
            </a:fld>
            <a:endParaRPr lang="en-US" dirty="0"/>
          </a:p>
        </p:txBody>
      </p:sp>
      <p:pic>
        <p:nvPicPr>
          <p:cNvPr id="1026" name="Picture 2" descr="C:\Users\Dr. Forrest\AppData\Local\Skitch\Screenshot_121714_102141_A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7977" y="1524001"/>
            <a:ext cx="5016223" cy="4723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368777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p>
            <a:r>
              <a:rPr lang="en-US" dirty="0" smtClean="0"/>
              <a:t>Friends of ArrowCreek</a:t>
            </a:r>
            <a:endParaRPr lang="en-US" dirty="0"/>
          </a:p>
        </p:txBody>
      </p:sp>
      <p:sp>
        <p:nvSpPr>
          <p:cNvPr id="3" name="Content Placeholder 2"/>
          <p:cNvSpPr>
            <a:spLocks noGrp="1"/>
          </p:cNvSpPr>
          <p:nvPr>
            <p:ph idx="1"/>
          </p:nvPr>
        </p:nvSpPr>
        <p:spPr>
          <a:xfrm>
            <a:off x="457200" y="914400"/>
            <a:ext cx="8229600" cy="5135563"/>
          </a:xfrm>
        </p:spPr>
        <p:txBody>
          <a:bodyPr>
            <a:normAutofit lnSpcReduction="10000"/>
          </a:bodyPr>
          <a:lstStyle/>
          <a:p>
            <a:pPr marL="0" indent="0">
              <a:buNone/>
            </a:pPr>
            <a:endParaRPr lang="en-US" sz="4400" dirty="0" smtClean="0"/>
          </a:p>
          <a:p>
            <a:pPr marL="0" indent="0">
              <a:buNone/>
            </a:pPr>
            <a:r>
              <a:rPr lang="en-US" sz="4400" dirty="0" smtClean="0"/>
              <a:t>The courses at ArrowCreek have lost money </a:t>
            </a:r>
            <a:r>
              <a:rPr lang="en-US" sz="4400" b="1" dirty="0" smtClean="0"/>
              <a:t>EVERY YEAR</a:t>
            </a:r>
            <a:r>
              <a:rPr lang="en-US" sz="4400" dirty="0" smtClean="0"/>
              <a:t>. </a:t>
            </a:r>
          </a:p>
          <a:p>
            <a:pPr marL="0" indent="0">
              <a:buNone/>
            </a:pPr>
            <a:endParaRPr lang="en-US" sz="1800" dirty="0" smtClean="0"/>
          </a:p>
          <a:p>
            <a:pPr marL="0" indent="0">
              <a:buNone/>
            </a:pPr>
            <a:r>
              <a:rPr lang="en-US" sz="4400" dirty="0"/>
              <a:t>The </a:t>
            </a:r>
            <a:r>
              <a:rPr lang="en-US" sz="4400" b="1" dirty="0"/>
              <a:t>Friends of Arrowcreek </a:t>
            </a:r>
            <a:r>
              <a:rPr lang="en-US" sz="4400" b="1" i="1" u="sng" dirty="0" smtClean="0"/>
              <a:t>willingly </a:t>
            </a:r>
            <a:r>
              <a:rPr lang="en-US" sz="4400" dirty="0"/>
              <a:t>bought the golf club, we all wish them well with their investment.</a:t>
            </a:r>
          </a:p>
          <a:p>
            <a:pPr marL="0" indent="0">
              <a:buNone/>
            </a:pPr>
            <a:endParaRPr lang="en-US" sz="4400" b="1" dirty="0"/>
          </a:p>
        </p:txBody>
      </p:sp>
      <p:sp>
        <p:nvSpPr>
          <p:cNvPr id="4" name="Slide Number Placeholder 3"/>
          <p:cNvSpPr>
            <a:spLocks noGrp="1"/>
          </p:cNvSpPr>
          <p:nvPr>
            <p:ph type="sldNum" sz="quarter" idx="12"/>
          </p:nvPr>
        </p:nvSpPr>
        <p:spPr/>
        <p:txBody>
          <a:bodyPr/>
          <a:lstStyle/>
          <a:p>
            <a:fld id="{7399FD3D-A76B-442F-A724-E1F55F6D8A62}" type="slidenum">
              <a:rPr lang="en-US" smtClean="0"/>
              <a:t>44</a:t>
            </a:fld>
            <a:endParaRPr lang="en-US" dirty="0"/>
          </a:p>
        </p:txBody>
      </p:sp>
    </p:spTree>
    <p:extLst>
      <p:ext uri="{BB962C8B-B14F-4D97-AF65-F5344CB8AC3E}">
        <p14:creationId xmlns:p14="http://schemas.microsoft.com/office/powerpoint/2010/main" val="109350705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Friends of Arrowcreek</a:t>
            </a:r>
            <a:endParaRPr lang="en-US" dirty="0"/>
          </a:p>
        </p:txBody>
      </p:sp>
      <p:sp>
        <p:nvSpPr>
          <p:cNvPr id="3" name="Content Placeholder 2"/>
          <p:cNvSpPr>
            <a:spLocks noGrp="1"/>
          </p:cNvSpPr>
          <p:nvPr>
            <p:ph idx="1"/>
          </p:nvPr>
        </p:nvSpPr>
        <p:spPr>
          <a:xfrm>
            <a:off x="457200" y="1600200"/>
            <a:ext cx="8382000" cy="5105400"/>
          </a:xfrm>
        </p:spPr>
        <p:txBody>
          <a:bodyPr>
            <a:normAutofit fontScale="92500" lnSpcReduction="10000"/>
          </a:bodyPr>
          <a:lstStyle/>
          <a:p>
            <a:pPr marL="0" indent="0">
              <a:buNone/>
            </a:pPr>
            <a:r>
              <a:rPr lang="en-US" sz="4000" dirty="0" smtClean="0"/>
              <a:t>As FOA’s President told the </a:t>
            </a:r>
            <a:r>
              <a:rPr lang="en-US" sz="4000" i="1" dirty="0" smtClean="0"/>
              <a:t>Reno Gazette Journal, </a:t>
            </a:r>
            <a:r>
              <a:rPr lang="en-US" sz="4000" dirty="0" smtClean="0"/>
              <a:t>If our HOA didn’t purchase the golf courses, “</a:t>
            </a:r>
            <a:r>
              <a:rPr lang="en-US" sz="4000" b="1" dirty="0" smtClean="0"/>
              <a:t>Our goal was never to make a profit and sell it, he said. If Arrowcreek homeowners chose not to control their own destiny, then we are prepared to keep both courses,  and sometime down the road, when it’s profitable, we could sell it.”</a:t>
            </a:r>
            <a:endParaRPr lang="en-US" sz="4000" b="1" dirty="0"/>
          </a:p>
        </p:txBody>
      </p:sp>
      <p:sp>
        <p:nvSpPr>
          <p:cNvPr id="4" name="Slide Number Placeholder 3"/>
          <p:cNvSpPr>
            <a:spLocks noGrp="1"/>
          </p:cNvSpPr>
          <p:nvPr>
            <p:ph type="sldNum" sz="quarter" idx="12"/>
          </p:nvPr>
        </p:nvSpPr>
        <p:spPr/>
        <p:txBody>
          <a:bodyPr/>
          <a:lstStyle/>
          <a:p>
            <a:fld id="{7399FD3D-A76B-442F-A724-E1F55F6D8A62}" type="slidenum">
              <a:rPr lang="en-US" smtClean="0"/>
              <a:t>45</a:t>
            </a:fld>
            <a:endParaRPr lang="en-US" dirty="0"/>
          </a:p>
        </p:txBody>
      </p:sp>
    </p:spTree>
    <p:extLst>
      <p:ext uri="{BB962C8B-B14F-4D97-AF65-F5344CB8AC3E}">
        <p14:creationId xmlns:p14="http://schemas.microsoft.com/office/powerpoint/2010/main" val="192159241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r>
              <a:rPr lang="en-US" dirty="0" smtClean="0"/>
              <a:t>Friends of ArrowCreek </a:t>
            </a:r>
            <a:endParaRPr lang="en-US" dirty="0"/>
          </a:p>
        </p:txBody>
      </p:sp>
      <p:sp>
        <p:nvSpPr>
          <p:cNvPr id="3" name="Content Placeholder 2"/>
          <p:cNvSpPr>
            <a:spLocks noGrp="1"/>
          </p:cNvSpPr>
          <p:nvPr>
            <p:ph idx="1"/>
          </p:nvPr>
        </p:nvSpPr>
        <p:spPr>
          <a:xfrm>
            <a:off x="152400" y="1143000"/>
            <a:ext cx="8763000" cy="5410200"/>
          </a:xfrm>
        </p:spPr>
        <p:txBody>
          <a:bodyPr>
            <a:normAutofit/>
          </a:bodyPr>
          <a:lstStyle/>
          <a:p>
            <a:pPr marL="0" indent="0">
              <a:buNone/>
            </a:pPr>
            <a:r>
              <a:rPr lang="en-US" sz="4400" dirty="0" smtClean="0"/>
              <a:t>In the </a:t>
            </a:r>
            <a:r>
              <a:rPr lang="en-US" sz="4400" b="1" dirty="0" smtClean="0"/>
              <a:t>four</a:t>
            </a:r>
            <a:r>
              <a:rPr lang="en-US" sz="4400" dirty="0" smtClean="0"/>
              <a:t> communities, APG/HOA partnerships, the residents are all </a:t>
            </a:r>
            <a:r>
              <a:rPr lang="en-US" sz="4400" b="1" u="sng" dirty="0" smtClean="0"/>
              <a:t>required to pay mandatory social dues to the club.</a:t>
            </a:r>
          </a:p>
          <a:p>
            <a:pPr marL="0" indent="0">
              <a:buNone/>
            </a:pPr>
            <a:endParaRPr lang="en-US" sz="1700" dirty="0" smtClean="0"/>
          </a:p>
          <a:p>
            <a:pPr marL="0" indent="0">
              <a:buNone/>
            </a:pPr>
            <a:r>
              <a:rPr lang="en-US" sz="4400" dirty="0" smtClean="0"/>
              <a:t>At Prescott Lakes in Prescott, Arizona the additional fee was </a:t>
            </a:r>
            <a:r>
              <a:rPr lang="en-US" sz="4400" b="1" u="sng" dirty="0" smtClean="0"/>
              <a:t>$120.00 </a:t>
            </a:r>
            <a:r>
              <a:rPr lang="en-US" sz="4400" dirty="0" smtClean="0"/>
              <a:t>per homeowner for no additional benefit.</a:t>
            </a:r>
            <a:endParaRPr lang="en-US" sz="4400" dirty="0"/>
          </a:p>
        </p:txBody>
      </p:sp>
      <p:sp>
        <p:nvSpPr>
          <p:cNvPr id="4" name="Slide Number Placeholder 3"/>
          <p:cNvSpPr>
            <a:spLocks noGrp="1"/>
          </p:cNvSpPr>
          <p:nvPr>
            <p:ph type="sldNum" sz="quarter" idx="12"/>
          </p:nvPr>
        </p:nvSpPr>
        <p:spPr/>
        <p:txBody>
          <a:bodyPr/>
          <a:lstStyle/>
          <a:p>
            <a:fld id="{7399FD3D-A76B-442F-A724-E1F55F6D8A62}" type="slidenum">
              <a:rPr lang="en-US" smtClean="0"/>
              <a:t>46</a:t>
            </a:fld>
            <a:endParaRPr lang="en-US" dirty="0"/>
          </a:p>
        </p:txBody>
      </p:sp>
    </p:spTree>
    <p:extLst>
      <p:ext uri="{BB962C8B-B14F-4D97-AF65-F5344CB8AC3E}">
        <p14:creationId xmlns:p14="http://schemas.microsoft.com/office/powerpoint/2010/main" val="138741781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FOA OPEN LETTER</a:t>
            </a:r>
            <a:br>
              <a:rPr lang="en-US" dirty="0" smtClean="0"/>
            </a:br>
            <a:r>
              <a:rPr lang="en-US" dirty="0" smtClean="0"/>
              <a:t>December - 2014</a:t>
            </a:r>
            <a:endParaRPr lang="en-US" dirty="0"/>
          </a:p>
        </p:txBody>
      </p:sp>
      <p:sp>
        <p:nvSpPr>
          <p:cNvPr id="3" name="Content Placeholder 2"/>
          <p:cNvSpPr>
            <a:spLocks noGrp="1"/>
          </p:cNvSpPr>
          <p:nvPr>
            <p:ph idx="1"/>
          </p:nvPr>
        </p:nvSpPr>
        <p:spPr/>
        <p:txBody>
          <a:bodyPr>
            <a:normAutofit lnSpcReduction="10000"/>
          </a:bodyPr>
          <a:lstStyle/>
          <a:p>
            <a:pPr marL="0" indent="0">
              <a:buNone/>
            </a:pPr>
            <a:endParaRPr lang="en-US" dirty="0" smtClean="0"/>
          </a:p>
          <a:p>
            <a:pPr marL="0" indent="0">
              <a:buNone/>
            </a:pPr>
            <a:r>
              <a:rPr lang="en-US" dirty="0" smtClean="0"/>
              <a:t>“However, if the HOA does not purchase the club then we must act to protect the interests of our investors which could result in sale of the club to outside investors, partial closure of the golf courses or other alternatives.”</a:t>
            </a:r>
          </a:p>
          <a:p>
            <a:pPr marL="0" indent="0">
              <a:buNone/>
            </a:pPr>
            <a:endParaRPr lang="en-US" dirty="0"/>
          </a:p>
          <a:p>
            <a:pPr marL="0" indent="0" algn="ctr">
              <a:buNone/>
            </a:pPr>
            <a:r>
              <a:rPr lang="en-US" dirty="0" smtClean="0"/>
              <a:t>Gary W. Pestello &amp; Tom Gurney</a:t>
            </a:r>
          </a:p>
          <a:p>
            <a:pPr marL="0" indent="0" algn="ctr">
              <a:buNone/>
            </a:pPr>
            <a:r>
              <a:rPr lang="en-US" dirty="0" smtClean="0"/>
              <a:t>Managing members of the FOA</a:t>
            </a:r>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47</a:t>
            </a:fld>
            <a:endParaRPr lang="en-US" dirty="0"/>
          </a:p>
        </p:txBody>
      </p:sp>
    </p:spTree>
    <p:extLst>
      <p:ext uri="{BB962C8B-B14F-4D97-AF65-F5344CB8AC3E}">
        <p14:creationId xmlns:p14="http://schemas.microsoft.com/office/powerpoint/2010/main" val="100690876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FOA Summary</a:t>
            </a:r>
            <a:endParaRPr lang="en-US" dirty="0"/>
          </a:p>
        </p:txBody>
      </p:sp>
      <p:sp>
        <p:nvSpPr>
          <p:cNvPr id="3" name="Content Placeholder 2"/>
          <p:cNvSpPr>
            <a:spLocks noGrp="1"/>
          </p:cNvSpPr>
          <p:nvPr>
            <p:ph idx="1"/>
          </p:nvPr>
        </p:nvSpPr>
        <p:spPr/>
        <p:txBody>
          <a:bodyPr>
            <a:normAutofit/>
          </a:bodyPr>
          <a:lstStyle/>
          <a:p>
            <a:pPr marL="0" indent="0">
              <a:buNone/>
            </a:pPr>
            <a:endParaRPr lang="en-US" dirty="0" smtClean="0"/>
          </a:p>
          <a:p>
            <a:pPr marL="0" indent="0" algn="ctr">
              <a:buNone/>
            </a:pPr>
            <a:r>
              <a:rPr lang="en-US" dirty="0" smtClean="0"/>
              <a:t> </a:t>
            </a:r>
            <a:r>
              <a:rPr lang="en-US" sz="4400" b="1" dirty="0" smtClean="0"/>
              <a:t>What is the FOA real message?</a:t>
            </a:r>
          </a:p>
          <a:p>
            <a:pPr marL="0" indent="0">
              <a:buNone/>
            </a:pPr>
            <a:r>
              <a:rPr lang="en-US" dirty="0"/>
              <a:t>	</a:t>
            </a:r>
            <a:r>
              <a:rPr lang="en-US" dirty="0" smtClean="0"/>
              <a:t>Golf course to be run indefinitely?</a:t>
            </a:r>
          </a:p>
          <a:p>
            <a:pPr marL="0" indent="0">
              <a:buNone/>
            </a:pPr>
            <a:r>
              <a:rPr lang="en-US" dirty="0"/>
              <a:t>	</a:t>
            </a:r>
            <a:r>
              <a:rPr lang="en-US" dirty="0" smtClean="0"/>
              <a:t>Golf course to be sold?</a:t>
            </a:r>
          </a:p>
          <a:p>
            <a:pPr marL="0" indent="0">
              <a:buNone/>
            </a:pPr>
            <a:endParaRPr lang="en-US" dirty="0" smtClean="0"/>
          </a:p>
          <a:p>
            <a:pPr marL="0" indent="0">
              <a:buNone/>
            </a:pPr>
            <a:endParaRPr lang="en-US" dirty="0" smtClean="0"/>
          </a:p>
          <a:p>
            <a:pPr marL="0" indent="0">
              <a:buNone/>
            </a:pPr>
            <a:endParaRPr lang="en-US" dirty="0"/>
          </a:p>
          <a:p>
            <a:pPr marL="0" indent="0">
              <a:buNone/>
            </a:pP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48</a:t>
            </a:fld>
            <a:endParaRPr lang="en-US" dirty="0"/>
          </a:p>
        </p:txBody>
      </p:sp>
    </p:spTree>
    <p:extLst>
      <p:ext uri="{BB962C8B-B14F-4D97-AF65-F5344CB8AC3E}">
        <p14:creationId xmlns:p14="http://schemas.microsoft.com/office/powerpoint/2010/main" val="104602795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49</a:t>
            </a:fld>
            <a:endParaRPr lang="en-US" dirty="0"/>
          </a:p>
        </p:txBody>
      </p:sp>
      <p:sp>
        <p:nvSpPr>
          <p:cNvPr id="5" name="Title 4"/>
          <p:cNvSpPr>
            <a:spLocks noGrp="1"/>
          </p:cNvSpPr>
          <p:nvPr>
            <p:ph type="title"/>
          </p:nvPr>
        </p:nvSpPr>
        <p:spPr/>
        <p:txBody>
          <a:bodyPr/>
          <a:lstStyle/>
          <a:p>
            <a:r>
              <a:rPr lang="en-US" dirty="0" smtClean="0"/>
              <a:t>How about some options?</a:t>
            </a:r>
            <a:endParaRPr lang="en-US" dirty="0"/>
          </a:p>
        </p:txBody>
      </p:sp>
      <p:pic>
        <p:nvPicPr>
          <p:cNvPr id="5123" name="Picture 3" descr="C:\Users\Dr. Forrest\AppData\Local\Microsoft\Windows\Temporary Internet Files\Content.IE5\KC59YAES\MC90005528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0" y="1966752"/>
            <a:ext cx="4876800" cy="4448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923010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6962"/>
          </a:xfrm>
        </p:spPr>
        <p:txBody>
          <a:bodyPr>
            <a:normAutofit fontScale="90000"/>
          </a:bodyPr>
          <a:lstStyle/>
          <a:p>
            <a:r>
              <a:rPr lang="en-US" sz="6000" dirty="0" smtClean="0"/>
              <a:t>What Options Do We Have?</a:t>
            </a:r>
            <a:br>
              <a:rPr lang="en-US" sz="6000" dirty="0" smtClean="0"/>
            </a:br>
            <a:r>
              <a:rPr lang="en-US" sz="8000" dirty="0" smtClean="0"/>
              <a:t/>
            </a:r>
            <a:br>
              <a:rPr lang="en-US" sz="8000" dirty="0" smtClean="0"/>
            </a:br>
            <a:r>
              <a:rPr lang="en-US" sz="8000" dirty="0" smtClean="0"/>
              <a:t>Seven </a:t>
            </a:r>
            <a:r>
              <a:rPr lang="en-US" sz="8000" dirty="0"/>
              <a:t>P</a:t>
            </a:r>
            <a:r>
              <a:rPr lang="en-US" sz="8000" dirty="0" smtClean="0"/>
              <a:t>roposed Options</a:t>
            </a:r>
            <a:r>
              <a:rPr lang="en-US" sz="5400" dirty="0"/>
              <a:t/>
            </a:r>
            <a:br>
              <a:rPr lang="en-US" sz="5400" dirty="0"/>
            </a:br>
            <a:endParaRPr lang="en-US" sz="5400" dirty="0"/>
          </a:p>
        </p:txBody>
      </p:sp>
      <p:sp>
        <p:nvSpPr>
          <p:cNvPr id="3" name="Slide Number Placeholder 2"/>
          <p:cNvSpPr>
            <a:spLocks noGrp="1"/>
          </p:cNvSpPr>
          <p:nvPr>
            <p:ph type="sldNum" sz="quarter" idx="12"/>
          </p:nvPr>
        </p:nvSpPr>
        <p:spPr/>
        <p:txBody>
          <a:bodyPr/>
          <a:lstStyle/>
          <a:p>
            <a:fld id="{7399FD3D-A76B-442F-A724-E1F55F6D8A62}" type="slidenum">
              <a:rPr lang="en-US" smtClean="0"/>
              <a:t>50</a:t>
            </a:fld>
            <a:endParaRPr lang="en-US" dirty="0"/>
          </a:p>
        </p:txBody>
      </p:sp>
    </p:spTree>
    <p:extLst>
      <p:ext uri="{BB962C8B-B14F-4D97-AF65-F5344CB8AC3E}">
        <p14:creationId xmlns:p14="http://schemas.microsoft.com/office/powerpoint/2010/main" val="98331441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 1.</a:t>
            </a:r>
            <a:endParaRPr lang="en-US" dirty="0"/>
          </a:p>
        </p:txBody>
      </p:sp>
      <p:sp>
        <p:nvSpPr>
          <p:cNvPr id="3" name="Content Placeholder 2"/>
          <p:cNvSpPr>
            <a:spLocks noGrp="1"/>
          </p:cNvSpPr>
          <p:nvPr>
            <p:ph idx="1"/>
          </p:nvPr>
        </p:nvSpPr>
        <p:spPr/>
        <p:txBody>
          <a:bodyPr>
            <a:normAutofit/>
          </a:bodyPr>
          <a:lstStyle/>
          <a:p>
            <a:pPr marL="0" indent="0">
              <a:buNone/>
            </a:pPr>
            <a:endParaRPr lang="en-US" sz="4400" dirty="0" smtClean="0"/>
          </a:p>
          <a:p>
            <a:pPr marL="0" indent="0">
              <a:buNone/>
            </a:pPr>
            <a:r>
              <a:rPr lang="en-US" sz="4400" dirty="0" smtClean="0"/>
              <a:t>The FOA owns the club, let them build it into a profitable business </a:t>
            </a:r>
            <a:r>
              <a:rPr lang="en-US" sz="4400" b="1" u="sng" dirty="0" smtClean="0"/>
              <a:t>without any subsidy </a:t>
            </a:r>
            <a:r>
              <a:rPr lang="en-US" sz="4400" dirty="0" smtClean="0"/>
              <a:t>from the HOA homeowners.  </a:t>
            </a:r>
            <a:endParaRPr lang="en-US" sz="4400" dirty="0"/>
          </a:p>
        </p:txBody>
      </p:sp>
      <p:sp>
        <p:nvSpPr>
          <p:cNvPr id="4" name="Slide Number Placeholder 3"/>
          <p:cNvSpPr>
            <a:spLocks noGrp="1"/>
          </p:cNvSpPr>
          <p:nvPr>
            <p:ph type="sldNum" sz="quarter" idx="12"/>
          </p:nvPr>
        </p:nvSpPr>
        <p:spPr/>
        <p:txBody>
          <a:bodyPr/>
          <a:lstStyle/>
          <a:p>
            <a:fld id="{7399FD3D-A76B-442F-A724-E1F55F6D8A62}" type="slidenum">
              <a:rPr lang="en-US" smtClean="0"/>
              <a:t>51</a:t>
            </a:fld>
            <a:endParaRPr lang="en-US" dirty="0"/>
          </a:p>
        </p:txBody>
      </p:sp>
    </p:spTree>
    <p:extLst>
      <p:ext uri="{BB962C8B-B14F-4D97-AF65-F5344CB8AC3E}">
        <p14:creationId xmlns:p14="http://schemas.microsoft.com/office/powerpoint/2010/main" val="427748012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 2.</a:t>
            </a:r>
            <a:endParaRPr lang="en-US" dirty="0"/>
          </a:p>
        </p:txBody>
      </p:sp>
      <p:sp>
        <p:nvSpPr>
          <p:cNvPr id="3" name="Content Placeholder 2"/>
          <p:cNvSpPr>
            <a:spLocks noGrp="1"/>
          </p:cNvSpPr>
          <p:nvPr>
            <p:ph idx="1"/>
          </p:nvPr>
        </p:nvSpPr>
        <p:spPr/>
        <p:txBody>
          <a:bodyPr>
            <a:normAutofit/>
          </a:bodyPr>
          <a:lstStyle/>
          <a:p>
            <a:pPr marL="0" indent="0">
              <a:buNone/>
            </a:pPr>
            <a:r>
              <a:rPr lang="en-US" sz="4400" dirty="0" smtClean="0"/>
              <a:t>One home owner suggested that we put a dollar amount on the venture say $50.00 per lot owner per month for 24 months, if the club is not profitable then we stop the subsidy.</a:t>
            </a:r>
            <a:endParaRPr lang="en-US" sz="4400" dirty="0"/>
          </a:p>
        </p:txBody>
      </p:sp>
      <p:sp>
        <p:nvSpPr>
          <p:cNvPr id="4" name="Slide Number Placeholder 3"/>
          <p:cNvSpPr>
            <a:spLocks noGrp="1"/>
          </p:cNvSpPr>
          <p:nvPr>
            <p:ph type="sldNum" sz="quarter" idx="12"/>
          </p:nvPr>
        </p:nvSpPr>
        <p:spPr/>
        <p:txBody>
          <a:bodyPr/>
          <a:lstStyle/>
          <a:p>
            <a:fld id="{7399FD3D-A76B-442F-A724-E1F55F6D8A62}" type="slidenum">
              <a:rPr lang="en-US" smtClean="0"/>
              <a:t>52</a:t>
            </a:fld>
            <a:endParaRPr lang="en-US" dirty="0"/>
          </a:p>
        </p:txBody>
      </p:sp>
    </p:spTree>
    <p:extLst>
      <p:ext uri="{BB962C8B-B14F-4D97-AF65-F5344CB8AC3E}">
        <p14:creationId xmlns:p14="http://schemas.microsoft.com/office/powerpoint/2010/main" val="168724026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Options 3.</a:t>
            </a:r>
            <a:endParaRPr lang="en-US" dirty="0"/>
          </a:p>
        </p:txBody>
      </p:sp>
      <p:sp>
        <p:nvSpPr>
          <p:cNvPr id="3" name="Content Placeholder 2"/>
          <p:cNvSpPr>
            <a:spLocks noGrp="1"/>
          </p:cNvSpPr>
          <p:nvPr>
            <p:ph idx="1"/>
          </p:nvPr>
        </p:nvSpPr>
        <p:spPr>
          <a:xfrm>
            <a:off x="457200" y="1295400"/>
            <a:ext cx="8229600" cy="4830763"/>
          </a:xfrm>
        </p:spPr>
        <p:txBody>
          <a:bodyPr>
            <a:normAutofit fontScale="92500" lnSpcReduction="10000"/>
          </a:bodyPr>
          <a:lstStyle/>
          <a:p>
            <a:pPr marL="0" indent="0">
              <a:buNone/>
            </a:pPr>
            <a:r>
              <a:rPr lang="en-US" sz="4400" dirty="0" smtClean="0"/>
              <a:t>Another home owner recommended that the HOA Board, FOA and a group of owners sit down and hammer out an agreement to make Arrowcreek more community focused. </a:t>
            </a:r>
          </a:p>
          <a:p>
            <a:pPr marL="0" indent="0">
              <a:buNone/>
            </a:pPr>
            <a:r>
              <a:rPr lang="en-US" sz="4400" dirty="0" smtClean="0"/>
              <a:t> </a:t>
            </a:r>
          </a:p>
          <a:p>
            <a:pPr marL="0" indent="0" algn="ctr">
              <a:buNone/>
            </a:pPr>
            <a:r>
              <a:rPr lang="en-US" sz="7800" b="1" i="1" dirty="0" smtClean="0"/>
              <a:t>End the divide.</a:t>
            </a:r>
          </a:p>
          <a:p>
            <a:pPr marL="0" indent="0">
              <a:buNone/>
            </a:pPr>
            <a:endParaRPr lang="en-US" dirty="0" smtClean="0"/>
          </a:p>
        </p:txBody>
      </p:sp>
      <p:sp>
        <p:nvSpPr>
          <p:cNvPr id="4" name="Slide Number Placeholder 3"/>
          <p:cNvSpPr>
            <a:spLocks noGrp="1"/>
          </p:cNvSpPr>
          <p:nvPr>
            <p:ph type="sldNum" sz="quarter" idx="12"/>
          </p:nvPr>
        </p:nvSpPr>
        <p:spPr/>
        <p:txBody>
          <a:bodyPr/>
          <a:lstStyle/>
          <a:p>
            <a:fld id="{7399FD3D-A76B-442F-A724-E1F55F6D8A62}" type="slidenum">
              <a:rPr lang="en-US" smtClean="0"/>
              <a:t>53</a:t>
            </a:fld>
            <a:endParaRPr lang="en-US" dirty="0"/>
          </a:p>
        </p:txBody>
      </p:sp>
    </p:spTree>
    <p:extLst>
      <p:ext uri="{BB962C8B-B14F-4D97-AF65-F5344CB8AC3E}">
        <p14:creationId xmlns:p14="http://schemas.microsoft.com/office/powerpoint/2010/main" val="311095145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 4.</a:t>
            </a:r>
            <a:endParaRPr lang="en-US" dirty="0"/>
          </a:p>
        </p:txBody>
      </p:sp>
      <p:sp>
        <p:nvSpPr>
          <p:cNvPr id="3" name="Content Placeholder 2"/>
          <p:cNvSpPr>
            <a:spLocks noGrp="1"/>
          </p:cNvSpPr>
          <p:nvPr>
            <p:ph idx="1"/>
          </p:nvPr>
        </p:nvSpPr>
        <p:spPr>
          <a:xfrm>
            <a:off x="304800" y="1219200"/>
            <a:ext cx="8382000" cy="5105400"/>
          </a:xfrm>
        </p:spPr>
        <p:txBody>
          <a:bodyPr>
            <a:normAutofit fontScale="70000" lnSpcReduction="20000"/>
          </a:bodyPr>
          <a:lstStyle/>
          <a:p>
            <a:pPr marL="0" indent="0">
              <a:buNone/>
            </a:pPr>
            <a:endParaRPr lang="en-US" sz="4400" dirty="0" smtClean="0"/>
          </a:p>
          <a:p>
            <a:pPr marL="0" indent="0">
              <a:buNone/>
            </a:pPr>
            <a:r>
              <a:rPr lang="en-US" sz="5200" dirty="0" smtClean="0"/>
              <a:t>The HOA buys the land and club from the FOA, and forms a JV with AP-Golf.</a:t>
            </a:r>
          </a:p>
          <a:p>
            <a:pPr marL="0" indent="0">
              <a:buNone/>
            </a:pPr>
            <a:r>
              <a:rPr lang="en-US" sz="4400" dirty="0" smtClean="0"/>
              <a:t>        </a:t>
            </a:r>
          </a:p>
          <a:p>
            <a:pPr marL="0" indent="0">
              <a:buNone/>
            </a:pPr>
            <a:r>
              <a:rPr lang="en-US" sz="4400" dirty="0"/>
              <a:t>	</a:t>
            </a:r>
            <a:r>
              <a:rPr lang="en-US" sz="5700" b="1" dirty="0" smtClean="0"/>
              <a:t>Be prepared to never vote on this</a:t>
            </a:r>
          </a:p>
          <a:p>
            <a:pPr marL="0" indent="0">
              <a:buNone/>
            </a:pPr>
            <a:r>
              <a:rPr lang="en-US" sz="5700" b="1" dirty="0"/>
              <a:t> </a:t>
            </a:r>
            <a:r>
              <a:rPr lang="en-US" sz="5700" b="1" dirty="0" smtClean="0"/>
              <a:t>       again because, after your first and</a:t>
            </a:r>
          </a:p>
          <a:p>
            <a:pPr marL="0" indent="0">
              <a:buNone/>
            </a:pPr>
            <a:r>
              <a:rPr lang="en-US" sz="5700" b="1" dirty="0"/>
              <a:t> </a:t>
            </a:r>
            <a:r>
              <a:rPr lang="en-US" sz="5700" b="1" dirty="0" smtClean="0"/>
              <a:t>       only vote, the </a:t>
            </a:r>
            <a:r>
              <a:rPr lang="en-US" sz="5700" b="1" i="1" u="sng" dirty="0" smtClean="0"/>
              <a:t>HOA Board </a:t>
            </a:r>
            <a:r>
              <a:rPr lang="en-US" sz="5700" b="1" dirty="0" smtClean="0"/>
              <a:t>has all</a:t>
            </a:r>
          </a:p>
          <a:p>
            <a:pPr marL="0" indent="0">
              <a:buNone/>
            </a:pPr>
            <a:r>
              <a:rPr lang="en-US" sz="5700" b="1" dirty="0"/>
              <a:t> </a:t>
            </a:r>
            <a:r>
              <a:rPr lang="en-US" sz="5700" b="1" dirty="0" smtClean="0"/>
              <a:t>       the power to increase future </a:t>
            </a:r>
          </a:p>
          <a:p>
            <a:pPr marL="0" indent="0">
              <a:buNone/>
            </a:pPr>
            <a:r>
              <a:rPr lang="en-US" sz="5700" b="1" dirty="0" smtClean="0"/>
              <a:t>           dues without your vote.</a:t>
            </a:r>
          </a:p>
        </p:txBody>
      </p:sp>
      <p:sp>
        <p:nvSpPr>
          <p:cNvPr id="4" name="Slide Number Placeholder 3"/>
          <p:cNvSpPr>
            <a:spLocks noGrp="1"/>
          </p:cNvSpPr>
          <p:nvPr>
            <p:ph type="sldNum" sz="quarter" idx="12"/>
          </p:nvPr>
        </p:nvSpPr>
        <p:spPr/>
        <p:txBody>
          <a:bodyPr/>
          <a:lstStyle/>
          <a:p>
            <a:fld id="{7399FD3D-A76B-442F-A724-E1F55F6D8A62}" type="slidenum">
              <a:rPr lang="en-US" smtClean="0"/>
              <a:t>54</a:t>
            </a:fld>
            <a:endParaRPr lang="en-US" dirty="0"/>
          </a:p>
        </p:txBody>
      </p:sp>
    </p:spTree>
    <p:extLst>
      <p:ext uri="{BB962C8B-B14F-4D97-AF65-F5344CB8AC3E}">
        <p14:creationId xmlns:p14="http://schemas.microsoft.com/office/powerpoint/2010/main" val="135535674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 5.</a:t>
            </a:r>
            <a:endParaRPr lang="en-US" dirty="0"/>
          </a:p>
        </p:txBody>
      </p:sp>
      <p:sp>
        <p:nvSpPr>
          <p:cNvPr id="3" name="Content Placeholder 2"/>
          <p:cNvSpPr>
            <a:spLocks noGrp="1"/>
          </p:cNvSpPr>
          <p:nvPr>
            <p:ph idx="1"/>
          </p:nvPr>
        </p:nvSpPr>
        <p:spPr>
          <a:xfrm>
            <a:off x="304800" y="1600200"/>
            <a:ext cx="8382000" cy="4525963"/>
          </a:xfrm>
        </p:spPr>
        <p:txBody>
          <a:bodyPr>
            <a:normAutofit/>
          </a:bodyPr>
          <a:lstStyle/>
          <a:p>
            <a:pPr marL="0" indent="0">
              <a:buNone/>
            </a:pPr>
            <a:endParaRPr lang="en-US" sz="4400" dirty="0" smtClean="0"/>
          </a:p>
          <a:p>
            <a:pPr marL="0" indent="0">
              <a:buNone/>
            </a:pPr>
            <a:r>
              <a:rPr lang="en-US" sz="4400" dirty="0" smtClean="0"/>
              <a:t>HOA buys the Club, imposes a cap of $3,000 dollars over 2 years as approved by a </a:t>
            </a:r>
            <a:r>
              <a:rPr lang="en-US" sz="4400" b="1" dirty="0" smtClean="0"/>
              <a:t>super majority (67%)</a:t>
            </a:r>
          </a:p>
          <a:p>
            <a:pPr marL="0" indent="0">
              <a:buNone/>
            </a:pPr>
            <a:r>
              <a:rPr lang="en-US" sz="4400" dirty="0"/>
              <a:t>o</a:t>
            </a:r>
            <a:r>
              <a:rPr lang="en-US" sz="4400" dirty="0" smtClean="0"/>
              <a:t>f lot owners.</a:t>
            </a:r>
            <a:endParaRPr lang="en-US" dirty="0" smtClean="0"/>
          </a:p>
        </p:txBody>
      </p:sp>
      <p:sp>
        <p:nvSpPr>
          <p:cNvPr id="4" name="Slide Number Placeholder 3"/>
          <p:cNvSpPr>
            <a:spLocks noGrp="1"/>
          </p:cNvSpPr>
          <p:nvPr>
            <p:ph type="sldNum" sz="quarter" idx="12"/>
          </p:nvPr>
        </p:nvSpPr>
        <p:spPr/>
        <p:txBody>
          <a:bodyPr/>
          <a:lstStyle/>
          <a:p>
            <a:fld id="{7399FD3D-A76B-442F-A724-E1F55F6D8A62}" type="slidenum">
              <a:rPr lang="en-US" smtClean="0"/>
              <a:t>55</a:t>
            </a:fld>
            <a:endParaRPr lang="en-US" dirty="0"/>
          </a:p>
        </p:txBody>
      </p:sp>
    </p:spTree>
    <p:extLst>
      <p:ext uri="{BB962C8B-B14F-4D97-AF65-F5344CB8AC3E}">
        <p14:creationId xmlns:p14="http://schemas.microsoft.com/office/powerpoint/2010/main" val="233310147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Options 6. </a:t>
            </a:r>
            <a:endParaRPr lang="en-US" dirty="0"/>
          </a:p>
        </p:txBody>
      </p:sp>
      <p:sp>
        <p:nvSpPr>
          <p:cNvPr id="3" name="Content Placeholder 2"/>
          <p:cNvSpPr>
            <a:spLocks noGrp="1"/>
          </p:cNvSpPr>
          <p:nvPr>
            <p:ph idx="1"/>
          </p:nvPr>
        </p:nvSpPr>
        <p:spPr/>
        <p:txBody>
          <a:bodyPr/>
          <a:lstStyle/>
          <a:p>
            <a:pPr marL="0" indent="0">
              <a:buNone/>
            </a:pPr>
            <a:r>
              <a:rPr lang="en-US" sz="4400" dirty="0" smtClean="0"/>
              <a:t>Enter into an agreement with FOA that will give all 1,086 lot owners full use of the golf course for </a:t>
            </a:r>
            <a:r>
              <a:rPr lang="en-US" sz="4400" b="1" dirty="0" smtClean="0"/>
              <a:t>three rounds of golf a month</a:t>
            </a:r>
            <a:r>
              <a:rPr lang="en-US" sz="4400" dirty="0" smtClean="0"/>
              <a:t> for $100.00 dollars per month, or $1,303,200 dollars annually.</a:t>
            </a:r>
            <a:endParaRPr lang="en-US" sz="4400" dirty="0"/>
          </a:p>
        </p:txBody>
      </p:sp>
      <p:sp>
        <p:nvSpPr>
          <p:cNvPr id="4" name="Slide Number Placeholder 3"/>
          <p:cNvSpPr>
            <a:spLocks noGrp="1"/>
          </p:cNvSpPr>
          <p:nvPr>
            <p:ph type="sldNum" sz="quarter" idx="12"/>
          </p:nvPr>
        </p:nvSpPr>
        <p:spPr/>
        <p:txBody>
          <a:bodyPr/>
          <a:lstStyle/>
          <a:p>
            <a:fld id="{7399FD3D-A76B-442F-A724-E1F55F6D8A62}" type="slidenum">
              <a:rPr lang="en-US" smtClean="0"/>
              <a:t>56</a:t>
            </a:fld>
            <a:endParaRPr lang="en-US" dirty="0"/>
          </a:p>
        </p:txBody>
      </p:sp>
    </p:spTree>
    <p:extLst>
      <p:ext uri="{BB962C8B-B14F-4D97-AF65-F5344CB8AC3E}">
        <p14:creationId xmlns:p14="http://schemas.microsoft.com/office/powerpoint/2010/main" val="61668235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Options 7. </a:t>
            </a:r>
            <a:endParaRPr lang="en-US" dirty="0"/>
          </a:p>
        </p:txBody>
      </p:sp>
      <p:sp>
        <p:nvSpPr>
          <p:cNvPr id="3" name="Content Placeholder 2"/>
          <p:cNvSpPr>
            <a:spLocks noGrp="1"/>
          </p:cNvSpPr>
          <p:nvPr>
            <p:ph idx="1"/>
          </p:nvPr>
        </p:nvSpPr>
        <p:spPr/>
        <p:txBody>
          <a:bodyPr>
            <a:normAutofit lnSpcReduction="10000"/>
          </a:bodyPr>
          <a:lstStyle/>
          <a:p>
            <a:pPr marL="0" indent="0">
              <a:buNone/>
            </a:pPr>
            <a:endParaRPr lang="en-US" sz="4400" dirty="0" smtClean="0"/>
          </a:p>
          <a:p>
            <a:pPr marL="0" indent="0">
              <a:buNone/>
            </a:pPr>
            <a:r>
              <a:rPr lang="en-US" sz="6000" dirty="0" smtClean="0"/>
              <a:t>Petition the HOA Board to cease ALL activities related to the purchase of the Club at ArrowCreek. </a:t>
            </a:r>
            <a:endParaRPr lang="en-US" sz="6000" dirty="0"/>
          </a:p>
        </p:txBody>
      </p:sp>
      <p:sp>
        <p:nvSpPr>
          <p:cNvPr id="4" name="Slide Number Placeholder 3"/>
          <p:cNvSpPr>
            <a:spLocks noGrp="1"/>
          </p:cNvSpPr>
          <p:nvPr>
            <p:ph type="sldNum" sz="quarter" idx="12"/>
          </p:nvPr>
        </p:nvSpPr>
        <p:spPr/>
        <p:txBody>
          <a:bodyPr/>
          <a:lstStyle/>
          <a:p>
            <a:fld id="{7399FD3D-A76B-442F-A724-E1F55F6D8A62}" type="slidenum">
              <a:rPr lang="en-US" smtClean="0"/>
              <a:t>57</a:t>
            </a:fld>
            <a:endParaRPr lang="en-US" dirty="0"/>
          </a:p>
        </p:txBody>
      </p:sp>
    </p:spTree>
    <p:extLst>
      <p:ext uri="{BB962C8B-B14F-4D97-AF65-F5344CB8AC3E}">
        <p14:creationId xmlns:p14="http://schemas.microsoft.com/office/powerpoint/2010/main" val="118850111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72790"/>
            <a:ext cx="8229600" cy="996942"/>
          </a:xfrm>
        </p:spPr>
        <p:txBody>
          <a:bodyPr/>
          <a:lstStyle/>
          <a:p>
            <a:r>
              <a:rPr lang="en-US" dirty="0" smtClean="0"/>
              <a:t>Summary</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58</a:t>
            </a:fld>
            <a:endParaRPr lang="en-US" dirty="0"/>
          </a:p>
        </p:txBody>
      </p:sp>
      <p:pic>
        <p:nvPicPr>
          <p:cNvPr id="6146" name="Picture 2" descr="C:\Users\Dr. Forrest\AppData\Local\Microsoft\Windows\Temporary Internet Files\Content.IE5\9WWZ8SIT\MP900407559[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363" y="1447799"/>
            <a:ext cx="8128000" cy="4724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18263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382000" cy="1828800"/>
          </a:xfrm>
        </p:spPr>
        <p:txBody>
          <a:bodyPr>
            <a:normAutofit/>
          </a:bodyPr>
          <a:lstStyle/>
          <a:p>
            <a:r>
              <a:rPr lang="en-US" sz="5400" dirty="0" smtClean="0"/>
              <a:t>Should the HOA Invest in Golf Courses?</a:t>
            </a:r>
            <a:endParaRPr lang="en-US" sz="5400" dirty="0"/>
          </a:p>
        </p:txBody>
      </p:sp>
      <p:sp>
        <p:nvSpPr>
          <p:cNvPr id="3" name="Content Placeholder 2"/>
          <p:cNvSpPr>
            <a:spLocks noGrp="1"/>
          </p:cNvSpPr>
          <p:nvPr>
            <p:ph idx="1"/>
          </p:nvPr>
        </p:nvSpPr>
        <p:spPr>
          <a:xfrm>
            <a:off x="228600" y="2514600"/>
            <a:ext cx="8763000" cy="4114800"/>
          </a:xfrm>
        </p:spPr>
        <p:txBody>
          <a:bodyPr>
            <a:normAutofit fontScale="25000" lnSpcReduction="20000"/>
          </a:bodyPr>
          <a:lstStyle/>
          <a:p>
            <a:pPr marL="0" indent="0">
              <a:buNone/>
            </a:pPr>
            <a:r>
              <a:rPr lang="en-US" sz="12800" dirty="0" smtClean="0"/>
              <a:t>1.  Why would you want to buy a golf course?</a:t>
            </a:r>
          </a:p>
          <a:p>
            <a:pPr marL="1371600" indent="-1371600">
              <a:buAutoNum type="arabicPeriod"/>
            </a:pPr>
            <a:endParaRPr lang="en-US" sz="12800" dirty="0" smtClean="0"/>
          </a:p>
          <a:p>
            <a:pPr marL="0" indent="0">
              <a:buNone/>
            </a:pPr>
            <a:r>
              <a:rPr lang="en-US" sz="12800" dirty="0" smtClean="0"/>
              <a:t>2.  Has the HOA become partisan?</a:t>
            </a:r>
          </a:p>
          <a:p>
            <a:pPr marL="0" indent="0">
              <a:buNone/>
            </a:pPr>
            <a:endParaRPr lang="en-US" sz="12800" dirty="0" smtClean="0"/>
          </a:p>
          <a:p>
            <a:pPr marL="0" indent="0">
              <a:buNone/>
            </a:pPr>
            <a:r>
              <a:rPr lang="en-US" sz="12800" dirty="0" smtClean="0"/>
              <a:t>3. Friends of ArrowCreek or </a:t>
            </a:r>
            <a:r>
              <a:rPr lang="en-US" sz="12800" b="1" dirty="0" smtClean="0">
                <a:solidFill>
                  <a:schemeClr val="tx2">
                    <a:lumMod val="60000"/>
                    <a:lumOff val="40000"/>
                  </a:schemeClr>
                </a:solidFill>
              </a:rPr>
              <a:t>F</a:t>
            </a:r>
            <a:r>
              <a:rPr lang="en-US" sz="12800" dirty="0" smtClean="0"/>
              <a:t>und </a:t>
            </a:r>
            <a:r>
              <a:rPr lang="en-US" sz="12800" b="1" dirty="0">
                <a:solidFill>
                  <a:schemeClr val="tx2">
                    <a:lumMod val="60000"/>
                    <a:lumOff val="40000"/>
                  </a:schemeClr>
                </a:solidFill>
              </a:rPr>
              <a:t>O</a:t>
            </a:r>
            <a:r>
              <a:rPr lang="en-US" sz="12800" dirty="0" smtClean="0"/>
              <a:t>ur </a:t>
            </a:r>
            <a:r>
              <a:rPr lang="en-US" sz="12800" b="1" dirty="0" smtClean="0">
                <a:solidFill>
                  <a:schemeClr val="tx2">
                    <a:lumMod val="60000"/>
                    <a:lumOff val="40000"/>
                  </a:schemeClr>
                </a:solidFill>
              </a:rPr>
              <a:t>A</a:t>
            </a:r>
            <a:r>
              <a:rPr lang="en-US" sz="12800" dirty="0" smtClean="0"/>
              <a:t>ctivities?</a:t>
            </a:r>
          </a:p>
          <a:p>
            <a:pPr marL="0" indent="0">
              <a:buNone/>
            </a:pPr>
            <a:endParaRPr lang="en-US" sz="12800" dirty="0" smtClean="0"/>
          </a:p>
          <a:p>
            <a:pPr marL="0" indent="0">
              <a:buNone/>
            </a:pPr>
            <a:r>
              <a:rPr lang="en-US" sz="12800" dirty="0"/>
              <a:t>4</a:t>
            </a:r>
            <a:r>
              <a:rPr lang="en-US" sz="12800" dirty="0" smtClean="0"/>
              <a:t>.  </a:t>
            </a:r>
            <a:r>
              <a:rPr lang="en-US" sz="12800" b="1" dirty="0" smtClean="0"/>
              <a:t>What are our options?</a:t>
            </a:r>
          </a:p>
          <a:p>
            <a:pPr marL="0" indent="0">
              <a:buNone/>
            </a:pPr>
            <a:endParaRPr lang="en-US" sz="5600" dirty="0" smtClean="0"/>
          </a:p>
          <a:p>
            <a:pPr marL="0" indent="0">
              <a:buNone/>
            </a:pPr>
            <a:r>
              <a:rPr lang="en-US" sz="5600" dirty="0" smtClean="0"/>
              <a:t> </a:t>
            </a:r>
            <a:endParaRPr lang="en-US" sz="5600" dirty="0"/>
          </a:p>
          <a:p>
            <a:pPr marL="0" indent="0">
              <a:buNone/>
            </a:pPr>
            <a:endParaRPr lang="en-US" sz="12800" dirty="0"/>
          </a:p>
          <a:p>
            <a:pPr marL="0" indent="0">
              <a:buNone/>
            </a:pPr>
            <a:endParaRPr lang="en-US" sz="12800" dirty="0" smtClean="0"/>
          </a:p>
          <a:p>
            <a:pPr marL="1371600" indent="-1371600">
              <a:buAutoNum type="arabicPeriod" startAt="4"/>
            </a:pPr>
            <a:endParaRPr lang="en-US" sz="12800" dirty="0"/>
          </a:p>
          <a:p>
            <a:pPr marL="0" indent="0">
              <a:buNone/>
            </a:pPr>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59</a:t>
            </a:fld>
            <a:endParaRPr lang="en-US" dirty="0"/>
          </a:p>
        </p:txBody>
      </p:sp>
    </p:spTree>
    <p:extLst>
      <p:ext uri="{BB962C8B-B14F-4D97-AF65-F5344CB8AC3E}">
        <p14:creationId xmlns:p14="http://schemas.microsoft.com/office/powerpoint/2010/main" val="379319806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Options from the Audience</a:t>
            </a:r>
            <a:endParaRPr lang="en-US" dirty="0"/>
          </a:p>
        </p:txBody>
      </p:sp>
      <p:sp>
        <p:nvSpPr>
          <p:cNvPr id="3" name="Content Placeholder 2"/>
          <p:cNvSpPr>
            <a:spLocks noGrp="1"/>
          </p:cNvSpPr>
          <p:nvPr>
            <p:ph idx="1"/>
          </p:nvPr>
        </p:nvSpPr>
        <p:spPr/>
        <p:txBody>
          <a:bodyPr>
            <a:normAutofit fontScale="92500"/>
          </a:bodyPr>
          <a:lstStyle/>
          <a:p>
            <a:pPr marL="0" indent="0">
              <a:buNone/>
            </a:pPr>
            <a:r>
              <a:rPr lang="en-US" sz="4400" dirty="0" smtClean="0"/>
              <a:t>We will include recommendations from each session to expand our options and give that feedback on the community website.</a:t>
            </a:r>
          </a:p>
          <a:p>
            <a:pPr marL="0" indent="0">
              <a:buNone/>
            </a:pPr>
            <a:endParaRPr lang="en-US" sz="4400" dirty="0"/>
          </a:p>
          <a:p>
            <a:pPr marL="0" indent="0" algn="ctr">
              <a:buNone/>
            </a:pPr>
            <a:r>
              <a:rPr lang="en-US" sz="4400" b="1" dirty="0" smtClean="0"/>
              <a:t>www.arrowcreek411.wordpress.com</a:t>
            </a:r>
            <a:endParaRPr lang="en-US" sz="4400" b="1" dirty="0"/>
          </a:p>
        </p:txBody>
      </p:sp>
      <p:sp>
        <p:nvSpPr>
          <p:cNvPr id="4" name="Slide Number Placeholder 3"/>
          <p:cNvSpPr>
            <a:spLocks noGrp="1"/>
          </p:cNvSpPr>
          <p:nvPr>
            <p:ph type="sldNum" sz="quarter" idx="12"/>
          </p:nvPr>
        </p:nvSpPr>
        <p:spPr/>
        <p:txBody>
          <a:bodyPr/>
          <a:lstStyle/>
          <a:p>
            <a:fld id="{7399FD3D-A76B-442F-A724-E1F55F6D8A62}" type="slidenum">
              <a:rPr lang="en-US" smtClean="0"/>
              <a:t>60</a:t>
            </a:fld>
            <a:endParaRPr lang="en-US" dirty="0"/>
          </a:p>
        </p:txBody>
      </p:sp>
    </p:spTree>
    <p:extLst>
      <p:ext uri="{BB962C8B-B14F-4D97-AF65-F5344CB8AC3E}">
        <p14:creationId xmlns:p14="http://schemas.microsoft.com/office/powerpoint/2010/main" val="177694418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399FD3D-A76B-442F-A724-E1F55F6D8A62}" type="slidenum">
              <a:rPr lang="en-US" smtClean="0"/>
              <a:t>61</a:t>
            </a:fld>
            <a:endParaRPr lang="en-US" dirty="0"/>
          </a:p>
        </p:txBody>
      </p:sp>
    </p:spTree>
    <p:extLst>
      <p:ext uri="{BB962C8B-B14F-4D97-AF65-F5344CB8AC3E}">
        <p14:creationId xmlns:p14="http://schemas.microsoft.com/office/powerpoint/2010/main" val="23325613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Should the HOA Invest in a Golf Course</a:t>
            </a:r>
          </a:p>
        </p:txBody>
      </p:sp>
      <p:sp>
        <p:nvSpPr>
          <p:cNvPr id="3" name="Content Placeholder 2"/>
          <p:cNvSpPr>
            <a:spLocks noGrp="1"/>
          </p:cNvSpPr>
          <p:nvPr>
            <p:ph idx="1"/>
          </p:nvPr>
        </p:nvSpPr>
        <p:spPr/>
        <p:txBody>
          <a:bodyPr/>
          <a:lstStyle/>
          <a:p>
            <a:pPr marL="0" indent="0">
              <a:buNone/>
            </a:pPr>
            <a:r>
              <a:rPr lang="en-US" dirty="0" smtClean="0"/>
              <a:t>Golf industry in long-term decline</a:t>
            </a:r>
          </a:p>
          <a:p>
            <a:pPr marL="0" indent="0">
              <a:buNone/>
            </a:pPr>
            <a:endParaRPr lang="en-US" dirty="0"/>
          </a:p>
          <a:p>
            <a:pPr marL="0" indent="0">
              <a:buNone/>
            </a:pPr>
            <a:r>
              <a:rPr lang="en-US" dirty="0" smtClean="0"/>
              <a:t>HOA Board</a:t>
            </a:r>
          </a:p>
          <a:p>
            <a:pPr marL="0" indent="0">
              <a:buNone/>
            </a:pPr>
            <a:endParaRPr lang="en-US" dirty="0"/>
          </a:p>
          <a:p>
            <a:pPr marL="0" indent="0">
              <a:buNone/>
            </a:pPr>
            <a:r>
              <a:rPr lang="en-US" dirty="0" smtClean="0"/>
              <a:t>FOA Investment </a:t>
            </a:r>
          </a:p>
          <a:p>
            <a:pPr marL="0" indent="0">
              <a:buNone/>
            </a:pPr>
            <a:endParaRPr lang="en-US" dirty="0"/>
          </a:p>
          <a:p>
            <a:pPr marL="0" indent="0">
              <a:buNone/>
            </a:pPr>
            <a:r>
              <a:rPr lang="en-US" dirty="0" smtClean="0"/>
              <a:t>Options</a:t>
            </a:r>
          </a:p>
          <a:p>
            <a:pPr marL="0" indent="0">
              <a:buNone/>
            </a:pPr>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62</a:t>
            </a:fld>
            <a:endParaRPr lang="en-US" dirty="0"/>
          </a:p>
        </p:txBody>
      </p:sp>
    </p:spTree>
    <p:extLst>
      <p:ext uri="{BB962C8B-B14F-4D97-AF65-F5344CB8AC3E}">
        <p14:creationId xmlns:p14="http://schemas.microsoft.com/office/powerpoint/2010/main" val="414549556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Options Do We Have?</a:t>
            </a:r>
            <a:endParaRPr lang="en-US" dirty="0"/>
          </a:p>
        </p:txBody>
      </p:sp>
      <p:sp>
        <p:nvSpPr>
          <p:cNvPr id="3" name="Content Placeholder 2"/>
          <p:cNvSpPr>
            <a:spLocks noGrp="1"/>
          </p:cNvSpPr>
          <p:nvPr>
            <p:ph idx="1"/>
          </p:nvPr>
        </p:nvSpPr>
        <p:spPr/>
        <p:txBody>
          <a:bodyPr/>
          <a:lstStyle/>
          <a:p>
            <a:pPr marL="0" indent="0">
              <a:buNone/>
            </a:pPr>
            <a:r>
              <a:rPr lang="en-US" sz="4400" dirty="0" smtClean="0"/>
              <a:t>Currently the HOA and lot owners have </a:t>
            </a:r>
            <a:r>
              <a:rPr lang="en-US" sz="4400" b="1" dirty="0" smtClean="0">
                <a:solidFill>
                  <a:srgbClr val="FF0000"/>
                </a:solidFill>
              </a:rPr>
              <a:t>no Loan to anybody</a:t>
            </a:r>
            <a:r>
              <a:rPr lang="en-US" sz="4400" dirty="0" smtClean="0"/>
              <a:t>. If the JV goes through we would have a new loan, how big and at what interest rate nobody knows as of today.</a:t>
            </a:r>
            <a:endParaRPr lang="en-US" sz="4400" dirty="0"/>
          </a:p>
        </p:txBody>
      </p:sp>
      <p:sp>
        <p:nvSpPr>
          <p:cNvPr id="4" name="Slide Number Placeholder 3"/>
          <p:cNvSpPr>
            <a:spLocks noGrp="1"/>
          </p:cNvSpPr>
          <p:nvPr>
            <p:ph type="sldNum" sz="quarter" idx="12"/>
          </p:nvPr>
        </p:nvSpPr>
        <p:spPr/>
        <p:txBody>
          <a:bodyPr/>
          <a:lstStyle/>
          <a:p>
            <a:fld id="{7399FD3D-A76B-442F-A724-E1F55F6D8A62}" type="slidenum">
              <a:rPr lang="en-US" smtClean="0"/>
              <a:t>63</a:t>
            </a:fld>
            <a:endParaRPr lang="en-US" dirty="0"/>
          </a:p>
        </p:txBody>
      </p:sp>
    </p:spTree>
    <p:extLst>
      <p:ext uri="{BB962C8B-B14F-4D97-AF65-F5344CB8AC3E}">
        <p14:creationId xmlns:p14="http://schemas.microsoft.com/office/powerpoint/2010/main" val="43471041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Options Do We Have?</a:t>
            </a:r>
            <a:endParaRPr lang="en-US" dirty="0"/>
          </a:p>
        </p:txBody>
      </p:sp>
      <p:sp>
        <p:nvSpPr>
          <p:cNvPr id="3" name="Content Placeholder 2"/>
          <p:cNvSpPr>
            <a:spLocks noGrp="1"/>
          </p:cNvSpPr>
          <p:nvPr>
            <p:ph idx="1"/>
          </p:nvPr>
        </p:nvSpPr>
        <p:spPr/>
        <p:txBody>
          <a:bodyPr/>
          <a:lstStyle/>
          <a:p>
            <a:pPr marL="0" indent="0">
              <a:buNone/>
            </a:pPr>
            <a:r>
              <a:rPr lang="en-US" sz="4400" dirty="0" smtClean="0"/>
              <a:t>Currently the HOA and lot owners have </a:t>
            </a:r>
            <a:r>
              <a:rPr lang="en-US" sz="4400" b="1" dirty="0" smtClean="0">
                <a:solidFill>
                  <a:srgbClr val="FF0000"/>
                </a:solidFill>
              </a:rPr>
              <a:t>no collateral pledges </a:t>
            </a:r>
            <a:r>
              <a:rPr lang="en-US" sz="4400" dirty="0" smtClean="0"/>
              <a:t>to anybody if the JV goes through we would have collateral pledges, how big nobody knows as of today.</a:t>
            </a:r>
            <a:endParaRPr lang="en-US" sz="4400" dirty="0"/>
          </a:p>
        </p:txBody>
      </p:sp>
      <p:sp>
        <p:nvSpPr>
          <p:cNvPr id="4" name="Slide Number Placeholder 3"/>
          <p:cNvSpPr>
            <a:spLocks noGrp="1"/>
          </p:cNvSpPr>
          <p:nvPr>
            <p:ph type="sldNum" sz="quarter" idx="12"/>
          </p:nvPr>
        </p:nvSpPr>
        <p:spPr/>
        <p:txBody>
          <a:bodyPr/>
          <a:lstStyle/>
          <a:p>
            <a:fld id="{7399FD3D-A76B-442F-A724-E1F55F6D8A62}" type="slidenum">
              <a:rPr lang="en-US" smtClean="0"/>
              <a:t>64</a:t>
            </a:fld>
            <a:endParaRPr lang="en-US" dirty="0"/>
          </a:p>
        </p:txBody>
      </p:sp>
    </p:spTree>
    <p:extLst>
      <p:ext uri="{BB962C8B-B14F-4D97-AF65-F5344CB8AC3E}">
        <p14:creationId xmlns:p14="http://schemas.microsoft.com/office/powerpoint/2010/main" val="65640151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Options Do We Have?</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sz="4400" dirty="0" smtClean="0"/>
              <a:t>Currently each lot owner pays  HOA dues of $218.00 a month or $2,616.00 annually.  </a:t>
            </a:r>
          </a:p>
          <a:p>
            <a:pPr marL="0" indent="0">
              <a:buNone/>
            </a:pPr>
            <a:endParaRPr lang="en-US" sz="1600" dirty="0"/>
          </a:p>
          <a:p>
            <a:pPr marL="0" indent="0">
              <a:buNone/>
            </a:pPr>
            <a:r>
              <a:rPr lang="en-US" sz="4400" dirty="0" smtClean="0"/>
              <a:t>We have no answers to the annual dues or their </a:t>
            </a:r>
            <a:r>
              <a:rPr lang="en-US" sz="4400" b="1" dirty="0" smtClean="0">
                <a:solidFill>
                  <a:srgbClr val="FF0000"/>
                </a:solidFill>
              </a:rPr>
              <a:t>rate of increase </a:t>
            </a:r>
            <a:r>
              <a:rPr lang="en-US" sz="4400" dirty="0" smtClean="0"/>
              <a:t>as of today.  </a:t>
            </a:r>
            <a:endParaRPr lang="en-US" sz="4400" dirty="0"/>
          </a:p>
        </p:txBody>
      </p:sp>
      <p:sp>
        <p:nvSpPr>
          <p:cNvPr id="4" name="Slide Number Placeholder 3"/>
          <p:cNvSpPr>
            <a:spLocks noGrp="1"/>
          </p:cNvSpPr>
          <p:nvPr>
            <p:ph type="sldNum" sz="quarter" idx="12"/>
          </p:nvPr>
        </p:nvSpPr>
        <p:spPr/>
        <p:txBody>
          <a:bodyPr/>
          <a:lstStyle/>
          <a:p>
            <a:fld id="{7399FD3D-A76B-442F-A724-E1F55F6D8A62}" type="slidenum">
              <a:rPr lang="en-US" smtClean="0"/>
              <a:t>65</a:t>
            </a:fld>
            <a:endParaRPr lang="en-US" dirty="0"/>
          </a:p>
        </p:txBody>
      </p:sp>
    </p:spTree>
    <p:extLst>
      <p:ext uri="{BB962C8B-B14F-4D97-AF65-F5344CB8AC3E}">
        <p14:creationId xmlns:p14="http://schemas.microsoft.com/office/powerpoint/2010/main" val="23035511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Options Do We Have?</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sz="4400" dirty="0" smtClean="0"/>
              <a:t>We know the process of picking an option that 1,086 lot owners agree upon is impossible.</a:t>
            </a:r>
          </a:p>
          <a:p>
            <a:pPr marL="0" indent="0">
              <a:buNone/>
            </a:pPr>
            <a:endParaRPr lang="en-US" sz="4400" dirty="0"/>
          </a:p>
          <a:p>
            <a:pPr marL="0" indent="0">
              <a:buNone/>
            </a:pPr>
            <a:r>
              <a:rPr lang="en-US" sz="4400" dirty="0" smtClean="0"/>
              <a:t>Your only job is to garner as much fully unfiltered information as possible and then to vote based on your personal needs and wants. </a:t>
            </a:r>
            <a:endParaRPr lang="en-US" sz="4400" dirty="0"/>
          </a:p>
        </p:txBody>
      </p:sp>
      <p:sp>
        <p:nvSpPr>
          <p:cNvPr id="4" name="Slide Number Placeholder 3"/>
          <p:cNvSpPr>
            <a:spLocks noGrp="1"/>
          </p:cNvSpPr>
          <p:nvPr>
            <p:ph type="sldNum" sz="quarter" idx="12"/>
          </p:nvPr>
        </p:nvSpPr>
        <p:spPr/>
        <p:txBody>
          <a:bodyPr/>
          <a:lstStyle/>
          <a:p>
            <a:fld id="{7399FD3D-A76B-442F-A724-E1F55F6D8A62}" type="slidenum">
              <a:rPr lang="en-US" smtClean="0"/>
              <a:t>66</a:t>
            </a:fld>
            <a:endParaRPr lang="en-US" dirty="0"/>
          </a:p>
        </p:txBody>
      </p:sp>
    </p:spTree>
    <p:extLst>
      <p:ext uri="{BB962C8B-B14F-4D97-AF65-F5344CB8AC3E}">
        <p14:creationId xmlns:p14="http://schemas.microsoft.com/office/powerpoint/2010/main" val="219580453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399FD3D-A76B-442F-A724-E1F55F6D8A62}" type="slidenum">
              <a:rPr lang="en-US" smtClean="0"/>
              <a:t>67</a:t>
            </a:fld>
            <a:endParaRPr lang="en-US" dirty="0"/>
          </a:p>
        </p:txBody>
      </p:sp>
    </p:spTree>
    <p:extLst>
      <p:ext uri="{BB962C8B-B14F-4D97-AF65-F5344CB8AC3E}">
        <p14:creationId xmlns:p14="http://schemas.microsoft.com/office/powerpoint/2010/main" val="108480027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Friends of Arrowcreek</a:t>
            </a:r>
            <a:br>
              <a:rPr lang="en-US" dirty="0" smtClean="0"/>
            </a:br>
            <a:r>
              <a:rPr lang="en-US" dirty="0" smtClean="0"/>
              <a:t>versus our HOA</a:t>
            </a:r>
            <a:endParaRPr lang="en-US" dirty="0"/>
          </a:p>
        </p:txBody>
      </p:sp>
      <p:sp>
        <p:nvSpPr>
          <p:cNvPr id="3" name="Content Placeholder 2"/>
          <p:cNvSpPr>
            <a:spLocks noGrp="1"/>
          </p:cNvSpPr>
          <p:nvPr>
            <p:ph idx="1"/>
          </p:nvPr>
        </p:nvSpPr>
        <p:spPr>
          <a:xfrm>
            <a:off x="304800" y="1600200"/>
            <a:ext cx="8610600" cy="4525963"/>
          </a:xfrm>
        </p:spPr>
        <p:txBody>
          <a:bodyPr>
            <a:normAutofit/>
          </a:bodyPr>
          <a:lstStyle/>
          <a:p>
            <a:pPr marL="0" indent="0">
              <a:buNone/>
            </a:pPr>
            <a:r>
              <a:rPr lang="en-US" sz="4400" dirty="0" smtClean="0"/>
              <a:t>The big 800 pound gorilla question in the room is this:</a:t>
            </a:r>
          </a:p>
          <a:p>
            <a:pPr marL="0" indent="0">
              <a:buNone/>
            </a:pPr>
            <a:endParaRPr lang="en-US" sz="1200" dirty="0"/>
          </a:p>
          <a:p>
            <a:pPr marL="0" indent="0">
              <a:buNone/>
            </a:pPr>
            <a:r>
              <a:rPr lang="en-US" sz="4400" b="1" dirty="0" smtClean="0"/>
              <a:t>Who can do a better job at building  community activities for all 1,086 lot owners… our own HOA or APG?</a:t>
            </a:r>
          </a:p>
          <a:p>
            <a:pPr marL="0" indent="0">
              <a:buNone/>
            </a:pP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68</a:t>
            </a:fld>
            <a:endParaRPr lang="en-US" dirty="0"/>
          </a:p>
        </p:txBody>
      </p:sp>
    </p:spTree>
    <p:extLst>
      <p:ext uri="{BB962C8B-B14F-4D97-AF65-F5344CB8AC3E}">
        <p14:creationId xmlns:p14="http://schemas.microsoft.com/office/powerpoint/2010/main" val="367530018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21362"/>
          </a:xfrm>
        </p:spPr>
        <p:txBody>
          <a:bodyPr>
            <a:normAutofit/>
          </a:bodyPr>
          <a:lstStyle/>
          <a:p>
            <a:r>
              <a:rPr lang="en-US" sz="9600" dirty="0" smtClean="0"/>
              <a:t>We Can Do Better</a:t>
            </a:r>
            <a:endParaRPr lang="en-US" sz="9600" dirty="0"/>
          </a:p>
        </p:txBody>
      </p:sp>
      <p:sp>
        <p:nvSpPr>
          <p:cNvPr id="3" name="Slide Number Placeholder 2"/>
          <p:cNvSpPr>
            <a:spLocks noGrp="1"/>
          </p:cNvSpPr>
          <p:nvPr>
            <p:ph type="sldNum" sz="quarter" idx="12"/>
          </p:nvPr>
        </p:nvSpPr>
        <p:spPr/>
        <p:txBody>
          <a:bodyPr/>
          <a:lstStyle/>
          <a:p>
            <a:fld id="{7399FD3D-A76B-442F-A724-E1F55F6D8A62}" type="slidenum">
              <a:rPr lang="en-US" smtClean="0"/>
              <a:t>69</a:t>
            </a:fld>
            <a:endParaRPr lang="en-US" dirty="0"/>
          </a:p>
        </p:txBody>
      </p:sp>
    </p:spTree>
    <p:extLst>
      <p:ext uri="{BB962C8B-B14F-4D97-AF65-F5344CB8AC3E}">
        <p14:creationId xmlns:p14="http://schemas.microsoft.com/office/powerpoint/2010/main" val="129352796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313"/>
            <a:ext cx="8229600" cy="944562"/>
          </a:xfrm>
        </p:spPr>
        <p:txBody>
          <a:bodyPr/>
          <a:lstStyle/>
          <a:p>
            <a:r>
              <a:rPr lang="en-US" dirty="0" smtClean="0"/>
              <a:t>We Can Do Better</a:t>
            </a:r>
            <a:endParaRPr lang="en-US" dirty="0"/>
          </a:p>
        </p:txBody>
      </p:sp>
      <p:sp>
        <p:nvSpPr>
          <p:cNvPr id="3" name="Content Placeholder 2"/>
          <p:cNvSpPr>
            <a:spLocks noGrp="1"/>
          </p:cNvSpPr>
          <p:nvPr>
            <p:ph idx="1"/>
          </p:nvPr>
        </p:nvSpPr>
        <p:spPr>
          <a:xfrm>
            <a:off x="533399" y="990600"/>
            <a:ext cx="8229601" cy="5334000"/>
          </a:xfrm>
        </p:spPr>
        <p:txBody>
          <a:bodyPr>
            <a:normAutofit/>
          </a:bodyPr>
          <a:lstStyle/>
          <a:p>
            <a:pPr marL="0" indent="0">
              <a:buNone/>
            </a:pPr>
            <a:r>
              <a:rPr lang="en-US" sz="4000" dirty="0" smtClean="0"/>
              <a:t>NO Million dollar a year Subsidy!  </a:t>
            </a:r>
          </a:p>
          <a:p>
            <a:pPr marL="0" indent="0">
              <a:buNone/>
            </a:pPr>
            <a:endParaRPr lang="en-US" sz="4000" dirty="0"/>
          </a:p>
          <a:p>
            <a:pPr marL="0" indent="0">
              <a:buNone/>
            </a:pPr>
            <a:r>
              <a:rPr lang="en-US" sz="4000" dirty="0" smtClean="0"/>
              <a:t>If we want to spend a million dollars a year  let’s invest in our community not in a subsidy that returns less to all 1,086 lot owners but to building our community.</a:t>
            </a:r>
          </a:p>
        </p:txBody>
      </p:sp>
      <p:sp>
        <p:nvSpPr>
          <p:cNvPr id="4" name="Slide Number Placeholder 3"/>
          <p:cNvSpPr>
            <a:spLocks noGrp="1"/>
          </p:cNvSpPr>
          <p:nvPr>
            <p:ph type="sldNum" sz="quarter" idx="12"/>
          </p:nvPr>
        </p:nvSpPr>
        <p:spPr/>
        <p:txBody>
          <a:bodyPr/>
          <a:lstStyle/>
          <a:p>
            <a:fld id="{7399FD3D-A76B-442F-A724-E1F55F6D8A62}" type="slidenum">
              <a:rPr lang="en-US" smtClean="0"/>
              <a:t>70</a:t>
            </a:fld>
            <a:endParaRPr lang="en-US" dirty="0"/>
          </a:p>
        </p:txBody>
      </p:sp>
    </p:spTree>
    <p:extLst>
      <p:ext uri="{BB962C8B-B14F-4D97-AF65-F5344CB8AC3E}">
        <p14:creationId xmlns:p14="http://schemas.microsoft.com/office/powerpoint/2010/main" val="182198312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 Can Do Better</a:t>
            </a:r>
            <a:endParaRPr lang="en-US" dirty="0"/>
          </a:p>
        </p:txBody>
      </p:sp>
      <p:sp>
        <p:nvSpPr>
          <p:cNvPr id="3" name="Content Placeholder 2"/>
          <p:cNvSpPr>
            <a:spLocks noGrp="1"/>
          </p:cNvSpPr>
          <p:nvPr>
            <p:ph idx="1"/>
          </p:nvPr>
        </p:nvSpPr>
        <p:spPr/>
        <p:txBody>
          <a:bodyPr>
            <a:normAutofit lnSpcReduction="10000"/>
          </a:bodyPr>
          <a:lstStyle/>
          <a:p>
            <a:pPr marL="0" indent="0">
              <a:buNone/>
            </a:pPr>
            <a:endParaRPr lang="en-US" sz="4800" dirty="0" smtClean="0"/>
          </a:p>
          <a:p>
            <a:pPr marL="0" indent="0">
              <a:buNone/>
            </a:pPr>
            <a:r>
              <a:rPr lang="en-US" sz="4800" dirty="0" smtClean="0"/>
              <a:t>Let’s get a clear picture on home values </a:t>
            </a:r>
            <a:r>
              <a:rPr lang="en-US" sz="4800" b="1" dirty="0" smtClean="0"/>
              <a:t>with</a:t>
            </a:r>
            <a:r>
              <a:rPr lang="en-US" sz="4800" dirty="0" smtClean="0"/>
              <a:t> and </a:t>
            </a:r>
            <a:r>
              <a:rPr lang="en-US" sz="4800" b="1" dirty="0" smtClean="0"/>
              <a:t>without</a:t>
            </a:r>
            <a:r>
              <a:rPr lang="en-US" sz="4800" dirty="0" smtClean="0"/>
              <a:t> a golf course.   Let’s visit D’Andrea, Arrowcreek and Montreux .</a:t>
            </a:r>
            <a:endParaRPr lang="en-US" sz="4800" dirty="0"/>
          </a:p>
        </p:txBody>
      </p:sp>
      <p:sp>
        <p:nvSpPr>
          <p:cNvPr id="4" name="Slide Number Placeholder 3"/>
          <p:cNvSpPr>
            <a:spLocks noGrp="1"/>
          </p:cNvSpPr>
          <p:nvPr>
            <p:ph type="sldNum" sz="quarter" idx="12"/>
          </p:nvPr>
        </p:nvSpPr>
        <p:spPr/>
        <p:txBody>
          <a:bodyPr/>
          <a:lstStyle/>
          <a:p>
            <a:fld id="{7399FD3D-A76B-442F-A724-E1F55F6D8A62}" type="slidenum">
              <a:rPr lang="en-US" smtClean="0"/>
              <a:t>71</a:t>
            </a:fld>
            <a:endParaRPr lang="en-US" dirty="0"/>
          </a:p>
        </p:txBody>
      </p:sp>
    </p:spTree>
    <p:extLst>
      <p:ext uri="{BB962C8B-B14F-4D97-AF65-F5344CB8AC3E}">
        <p14:creationId xmlns:p14="http://schemas.microsoft.com/office/powerpoint/2010/main" val="261611421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7240" y="152400"/>
            <a:ext cx="7543800" cy="914400"/>
          </a:xfrm>
        </p:spPr>
        <p:txBody>
          <a:bodyPr/>
          <a:lstStyle/>
          <a:p>
            <a:r>
              <a:rPr lang="en-US" dirty="0" smtClean="0"/>
              <a:t>We Can Do Better </a:t>
            </a:r>
            <a:endParaRPr lang="en-US" dirty="0"/>
          </a:p>
        </p:txBody>
      </p:sp>
      <p:sp>
        <p:nvSpPr>
          <p:cNvPr id="3" name="Content Placeholder 2"/>
          <p:cNvSpPr>
            <a:spLocks noGrp="1"/>
          </p:cNvSpPr>
          <p:nvPr>
            <p:ph idx="1"/>
          </p:nvPr>
        </p:nvSpPr>
        <p:spPr>
          <a:xfrm>
            <a:off x="152400" y="1371600"/>
            <a:ext cx="8839200" cy="5257799"/>
          </a:xfrm>
        </p:spPr>
        <p:txBody>
          <a:bodyPr>
            <a:normAutofit fontScale="92500"/>
          </a:bodyPr>
          <a:lstStyle/>
          <a:p>
            <a:pPr marL="0" indent="0">
              <a:buNone/>
            </a:pPr>
            <a:r>
              <a:rPr lang="en-US" sz="4000" dirty="0" smtClean="0"/>
              <a:t>The argument about property values going down if the golf course closes doesn’t really paint the proper picture. </a:t>
            </a:r>
          </a:p>
          <a:p>
            <a:pPr marL="0" indent="0">
              <a:buNone/>
            </a:pPr>
            <a:endParaRPr lang="en-US" sz="4000" dirty="0"/>
          </a:p>
          <a:p>
            <a:pPr marL="0" indent="0">
              <a:buNone/>
            </a:pPr>
            <a:r>
              <a:rPr lang="en-US" sz="4000" dirty="0" smtClean="0"/>
              <a:t>Between 2008 and 2011, property values declined in Arrowcreek with the golf courses.  Values have increased the last few years with the golf course in bankruptcy.</a:t>
            </a:r>
            <a:endParaRPr lang="en-US" sz="4000" dirty="0"/>
          </a:p>
        </p:txBody>
      </p:sp>
      <p:sp>
        <p:nvSpPr>
          <p:cNvPr id="4" name="Slide Number Placeholder 3"/>
          <p:cNvSpPr>
            <a:spLocks noGrp="1"/>
          </p:cNvSpPr>
          <p:nvPr>
            <p:ph type="sldNum" sz="quarter" idx="12"/>
          </p:nvPr>
        </p:nvSpPr>
        <p:spPr/>
        <p:txBody>
          <a:bodyPr/>
          <a:lstStyle/>
          <a:p>
            <a:fld id="{7399FD3D-A76B-442F-A724-E1F55F6D8A62}" type="slidenum">
              <a:rPr lang="en-US" smtClean="0"/>
              <a:t>72</a:t>
            </a:fld>
            <a:endParaRPr lang="en-US" dirty="0"/>
          </a:p>
        </p:txBody>
      </p:sp>
    </p:spTree>
    <p:extLst>
      <p:ext uri="{BB962C8B-B14F-4D97-AF65-F5344CB8AC3E}">
        <p14:creationId xmlns:p14="http://schemas.microsoft.com/office/powerpoint/2010/main" val="4037776003"/>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p>
            <a:r>
              <a:rPr lang="en-US" dirty="0" smtClean="0"/>
              <a:t>D’Andrea</a:t>
            </a:r>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38200" y="1159656"/>
            <a:ext cx="7772400" cy="5203012"/>
          </a:xfrm>
        </p:spPr>
      </p:pic>
      <p:sp>
        <p:nvSpPr>
          <p:cNvPr id="4" name="Slide Number Placeholder 3"/>
          <p:cNvSpPr>
            <a:spLocks noGrp="1"/>
          </p:cNvSpPr>
          <p:nvPr>
            <p:ph type="sldNum" sz="quarter" idx="12"/>
          </p:nvPr>
        </p:nvSpPr>
        <p:spPr/>
        <p:txBody>
          <a:bodyPr/>
          <a:lstStyle/>
          <a:p>
            <a:fld id="{7399FD3D-A76B-442F-A724-E1F55F6D8A62}" type="slidenum">
              <a:rPr lang="en-US" smtClean="0"/>
              <a:t>73</a:t>
            </a:fld>
            <a:endParaRPr lang="en-US" dirty="0"/>
          </a:p>
        </p:txBody>
      </p:sp>
    </p:spTree>
    <p:extLst>
      <p:ext uri="{BB962C8B-B14F-4D97-AF65-F5344CB8AC3E}">
        <p14:creationId xmlns:p14="http://schemas.microsoft.com/office/powerpoint/2010/main" val="284944107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1" y="304800"/>
            <a:ext cx="8686800" cy="1219200"/>
          </a:xfrm>
        </p:spPr>
        <p:txBody>
          <a:bodyPr>
            <a:normAutofit fontScale="90000"/>
          </a:bodyPr>
          <a:lstStyle/>
          <a:p>
            <a:r>
              <a:rPr lang="en-US" dirty="0" smtClean="0"/>
              <a:t>D’Andrea</a:t>
            </a:r>
            <a:br>
              <a:rPr lang="en-US" dirty="0" smtClean="0"/>
            </a:br>
            <a:r>
              <a:rPr lang="en-US" dirty="0" smtClean="0"/>
              <a:t>2475 Sorrento Court</a:t>
            </a:r>
            <a:br>
              <a:rPr lang="en-US" dirty="0" smtClean="0"/>
            </a:b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74</a:t>
            </a:fld>
            <a:endParaRPr lang="en-US" dirty="0"/>
          </a:p>
        </p:txBody>
      </p:sp>
      <p:pic>
        <p:nvPicPr>
          <p:cNvPr id="5123" name="Picture 3" descr="C:\Users\Dr. Forrest\AppData\Local\Skitch\Screenshot_120114_101405_P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684020"/>
            <a:ext cx="8382000" cy="41833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7800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D’Andrea</a:t>
            </a:r>
            <a:br>
              <a:rPr lang="en-US" dirty="0" smtClean="0"/>
            </a:br>
            <a:r>
              <a:rPr lang="en-US" dirty="0" smtClean="0"/>
              <a:t>2475 Sorrento Court</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75</a:t>
            </a:fld>
            <a:endParaRPr lang="en-US" dirty="0"/>
          </a:p>
        </p:txBody>
      </p:sp>
      <p:pic>
        <p:nvPicPr>
          <p:cNvPr id="6146" name="Picture 2" descr="C:\Users\Dr. Forrest\AppData\Local\Skitch\Screenshot_120114_101239_P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653540"/>
            <a:ext cx="8382000" cy="42900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636813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Arrowcreek</a:t>
            </a:r>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09600" y="1447800"/>
            <a:ext cx="8001000" cy="4965878"/>
          </a:xfrm>
        </p:spPr>
      </p:pic>
      <p:sp>
        <p:nvSpPr>
          <p:cNvPr id="4" name="Slide Number Placeholder 3"/>
          <p:cNvSpPr>
            <a:spLocks noGrp="1"/>
          </p:cNvSpPr>
          <p:nvPr>
            <p:ph type="sldNum" sz="quarter" idx="12"/>
          </p:nvPr>
        </p:nvSpPr>
        <p:spPr/>
        <p:txBody>
          <a:bodyPr/>
          <a:lstStyle/>
          <a:p>
            <a:fld id="{7399FD3D-A76B-442F-A724-E1F55F6D8A62}" type="slidenum">
              <a:rPr lang="en-US" smtClean="0"/>
              <a:t>76</a:t>
            </a:fld>
            <a:endParaRPr lang="en-US" dirty="0"/>
          </a:p>
        </p:txBody>
      </p:sp>
    </p:spTree>
    <p:extLst>
      <p:ext uri="{BB962C8B-B14F-4D97-AF65-F5344CB8AC3E}">
        <p14:creationId xmlns:p14="http://schemas.microsoft.com/office/powerpoint/2010/main" val="244034196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Arrowcreek</a:t>
            </a:r>
            <a:br>
              <a:rPr lang="en-US" dirty="0" smtClean="0"/>
            </a:br>
            <a:r>
              <a:rPr lang="en-US" dirty="0" smtClean="0"/>
              <a:t>5720 Indigo Run Drive</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77</a:t>
            </a:fld>
            <a:endParaRPr lang="en-US" dirty="0"/>
          </a:p>
        </p:txBody>
      </p:sp>
      <p:pic>
        <p:nvPicPr>
          <p:cNvPr id="4098" name="Picture 2" descr="C:\Users\Dr. Forrest\AppData\Local\Skitch\Screenshot_120114_095738_P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84" y="1642110"/>
            <a:ext cx="8741716" cy="46062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467783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Arrowcreek</a:t>
            </a:r>
            <a:br>
              <a:rPr lang="en-US" dirty="0" smtClean="0"/>
            </a:br>
            <a:r>
              <a:rPr lang="en-US" dirty="0" smtClean="0"/>
              <a:t>5722 Indigo Run Drive</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78</a:t>
            </a:fld>
            <a:endParaRPr lang="en-US" dirty="0"/>
          </a:p>
        </p:txBody>
      </p:sp>
      <p:pic>
        <p:nvPicPr>
          <p:cNvPr id="3074" name="Picture 2" descr="C:\Users\Dr. Forrest\AppData\Local\Skitch\Screenshot_120114_095621_P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8272" y="1672590"/>
            <a:ext cx="8775728" cy="4347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6845630"/>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Montreux</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79</a:t>
            </a:fld>
            <a:endParaRPr lang="en-US" dirty="0"/>
          </a:p>
        </p:txBody>
      </p:sp>
      <p:pic>
        <p:nvPicPr>
          <p:cNvPr id="1027" name="Picture 3" descr="C:\Users\Dr. Forrest\AppData\Local\Skitch\Screenshot_120114_091708_P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448" y="1600200"/>
            <a:ext cx="8433352" cy="449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699263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Montreux</a:t>
            </a:r>
            <a:br>
              <a:rPr lang="en-US" dirty="0" smtClean="0"/>
            </a:br>
            <a:r>
              <a:rPr lang="en-US" dirty="0" smtClean="0"/>
              <a:t>5720 Dijon Circle</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80</a:t>
            </a:fld>
            <a:endParaRPr lang="en-US" dirty="0"/>
          </a:p>
        </p:txBody>
      </p:sp>
      <p:pic>
        <p:nvPicPr>
          <p:cNvPr id="5" name="Picture 2" descr="C:\Users\Dr. Forrest\AppData\Local\Skitch\Screenshot_120114_094904_P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673" y="1645920"/>
            <a:ext cx="8592527" cy="4450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5930597"/>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Montreux</a:t>
            </a:r>
            <a:br>
              <a:rPr lang="en-US" dirty="0" smtClean="0"/>
            </a:br>
            <a:r>
              <a:rPr lang="en-US" dirty="0" smtClean="0"/>
              <a:t>5720 Dijon Circle</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81</a:t>
            </a:fld>
            <a:endParaRPr lang="en-US" dirty="0"/>
          </a:p>
        </p:txBody>
      </p:sp>
      <p:pic>
        <p:nvPicPr>
          <p:cNvPr id="1026" name="Picture 2" descr="C:\Users\Dr. Forrest\AppData\Local\Skitch\Screenshot_120114_094710_P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397" y="1645919"/>
            <a:ext cx="8370603" cy="5188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429021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p>
            <a:r>
              <a:rPr lang="en-US" dirty="0" smtClean="0"/>
              <a:t>D’Andrea</a:t>
            </a:r>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38200" y="1159656"/>
            <a:ext cx="7772400" cy="5203012"/>
          </a:xfrm>
        </p:spPr>
      </p:pic>
      <p:sp>
        <p:nvSpPr>
          <p:cNvPr id="4" name="Slide Number Placeholder 3"/>
          <p:cNvSpPr>
            <a:spLocks noGrp="1"/>
          </p:cNvSpPr>
          <p:nvPr>
            <p:ph type="sldNum" sz="quarter" idx="12"/>
          </p:nvPr>
        </p:nvSpPr>
        <p:spPr/>
        <p:txBody>
          <a:bodyPr/>
          <a:lstStyle/>
          <a:p>
            <a:fld id="{7399FD3D-A76B-442F-A724-E1F55F6D8A62}" type="slidenum">
              <a:rPr lang="en-US" smtClean="0"/>
              <a:t>82</a:t>
            </a:fld>
            <a:endParaRPr lang="en-US" dirty="0"/>
          </a:p>
        </p:txBody>
      </p:sp>
    </p:spTree>
    <p:extLst>
      <p:ext uri="{BB962C8B-B14F-4D97-AF65-F5344CB8AC3E}">
        <p14:creationId xmlns:p14="http://schemas.microsoft.com/office/powerpoint/2010/main" val="803085122"/>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 Andrea </a:t>
            </a:r>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91497" y="1600200"/>
            <a:ext cx="6761006" cy="4525963"/>
          </a:xfrm>
        </p:spPr>
      </p:pic>
      <p:sp>
        <p:nvSpPr>
          <p:cNvPr id="4" name="Slide Number Placeholder 3"/>
          <p:cNvSpPr>
            <a:spLocks noGrp="1"/>
          </p:cNvSpPr>
          <p:nvPr>
            <p:ph type="sldNum" sz="quarter" idx="12"/>
          </p:nvPr>
        </p:nvSpPr>
        <p:spPr/>
        <p:txBody>
          <a:bodyPr/>
          <a:lstStyle/>
          <a:p>
            <a:fld id="{7399FD3D-A76B-442F-A724-E1F55F6D8A62}" type="slidenum">
              <a:rPr lang="en-US" smtClean="0"/>
              <a:t>83</a:t>
            </a:fld>
            <a:endParaRPr lang="en-US" dirty="0"/>
          </a:p>
        </p:txBody>
      </p:sp>
    </p:spTree>
    <p:extLst>
      <p:ext uri="{BB962C8B-B14F-4D97-AF65-F5344CB8AC3E}">
        <p14:creationId xmlns:p14="http://schemas.microsoft.com/office/powerpoint/2010/main" val="1991313047"/>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D’Andrea</a:t>
            </a:r>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91497" y="1600200"/>
            <a:ext cx="6761006" cy="4525963"/>
          </a:xfrm>
        </p:spPr>
      </p:pic>
      <p:sp>
        <p:nvSpPr>
          <p:cNvPr id="4" name="Slide Number Placeholder 3"/>
          <p:cNvSpPr>
            <a:spLocks noGrp="1"/>
          </p:cNvSpPr>
          <p:nvPr>
            <p:ph type="sldNum" sz="quarter" idx="12"/>
          </p:nvPr>
        </p:nvSpPr>
        <p:spPr/>
        <p:txBody>
          <a:bodyPr/>
          <a:lstStyle/>
          <a:p>
            <a:fld id="{7399FD3D-A76B-442F-A724-E1F55F6D8A62}" type="slidenum">
              <a:rPr lang="en-US" smtClean="0"/>
              <a:t>84</a:t>
            </a:fld>
            <a:endParaRPr lang="en-US" dirty="0"/>
          </a:p>
        </p:txBody>
      </p:sp>
    </p:spTree>
    <p:extLst>
      <p:ext uri="{BB962C8B-B14F-4D97-AF65-F5344CB8AC3E}">
        <p14:creationId xmlns:p14="http://schemas.microsoft.com/office/powerpoint/2010/main" val="937189348"/>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D’Andrea</a:t>
            </a:r>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91497" y="1600200"/>
            <a:ext cx="6761006" cy="4525963"/>
          </a:xfrm>
        </p:spPr>
      </p:pic>
      <p:sp>
        <p:nvSpPr>
          <p:cNvPr id="4" name="Slide Number Placeholder 3"/>
          <p:cNvSpPr>
            <a:spLocks noGrp="1"/>
          </p:cNvSpPr>
          <p:nvPr>
            <p:ph type="sldNum" sz="quarter" idx="12"/>
          </p:nvPr>
        </p:nvSpPr>
        <p:spPr/>
        <p:txBody>
          <a:bodyPr/>
          <a:lstStyle/>
          <a:p>
            <a:fld id="{7399FD3D-A76B-442F-A724-E1F55F6D8A62}" type="slidenum">
              <a:rPr lang="en-US" smtClean="0"/>
              <a:t>85</a:t>
            </a:fld>
            <a:endParaRPr lang="en-US" dirty="0"/>
          </a:p>
        </p:txBody>
      </p:sp>
    </p:spTree>
    <p:extLst>
      <p:ext uri="{BB962C8B-B14F-4D97-AF65-F5344CB8AC3E}">
        <p14:creationId xmlns:p14="http://schemas.microsoft.com/office/powerpoint/2010/main" val="2035216981"/>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D’Andrea</a:t>
            </a:r>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91497" y="1600200"/>
            <a:ext cx="6761006" cy="4525963"/>
          </a:xfrm>
        </p:spPr>
      </p:pic>
      <p:sp>
        <p:nvSpPr>
          <p:cNvPr id="4" name="Slide Number Placeholder 3"/>
          <p:cNvSpPr>
            <a:spLocks noGrp="1"/>
          </p:cNvSpPr>
          <p:nvPr>
            <p:ph type="sldNum" sz="quarter" idx="12"/>
          </p:nvPr>
        </p:nvSpPr>
        <p:spPr/>
        <p:txBody>
          <a:bodyPr/>
          <a:lstStyle/>
          <a:p>
            <a:fld id="{7399FD3D-A76B-442F-A724-E1F55F6D8A62}" type="slidenum">
              <a:rPr lang="en-US" smtClean="0"/>
              <a:t>86</a:t>
            </a:fld>
            <a:endParaRPr lang="en-US" dirty="0"/>
          </a:p>
        </p:txBody>
      </p:sp>
    </p:spTree>
    <p:extLst>
      <p:ext uri="{BB962C8B-B14F-4D97-AF65-F5344CB8AC3E}">
        <p14:creationId xmlns:p14="http://schemas.microsoft.com/office/powerpoint/2010/main" val="1767048074"/>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D’Andrea</a:t>
            </a:r>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91497" y="1600200"/>
            <a:ext cx="6761006" cy="4525963"/>
          </a:xfrm>
        </p:spPr>
      </p:pic>
      <p:sp>
        <p:nvSpPr>
          <p:cNvPr id="4" name="Slide Number Placeholder 3"/>
          <p:cNvSpPr>
            <a:spLocks noGrp="1"/>
          </p:cNvSpPr>
          <p:nvPr>
            <p:ph type="sldNum" sz="quarter" idx="12"/>
          </p:nvPr>
        </p:nvSpPr>
        <p:spPr/>
        <p:txBody>
          <a:bodyPr/>
          <a:lstStyle/>
          <a:p>
            <a:fld id="{7399FD3D-A76B-442F-A724-E1F55F6D8A62}" type="slidenum">
              <a:rPr lang="en-US" smtClean="0"/>
              <a:t>87</a:t>
            </a:fld>
            <a:endParaRPr lang="en-US" dirty="0"/>
          </a:p>
        </p:txBody>
      </p:sp>
    </p:spTree>
    <p:extLst>
      <p:ext uri="{BB962C8B-B14F-4D97-AF65-F5344CB8AC3E}">
        <p14:creationId xmlns:p14="http://schemas.microsoft.com/office/powerpoint/2010/main" val="2978150308"/>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D’Andrea</a:t>
            </a:r>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91497" y="1600200"/>
            <a:ext cx="6761006" cy="4525963"/>
          </a:xfrm>
        </p:spPr>
      </p:pic>
      <p:sp>
        <p:nvSpPr>
          <p:cNvPr id="4" name="Slide Number Placeholder 3"/>
          <p:cNvSpPr>
            <a:spLocks noGrp="1"/>
          </p:cNvSpPr>
          <p:nvPr>
            <p:ph type="sldNum" sz="quarter" idx="12"/>
          </p:nvPr>
        </p:nvSpPr>
        <p:spPr/>
        <p:txBody>
          <a:bodyPr/>
          <a:lstStyle/>
          <a:p>
            <a:fld id="{7399FD3D-A76B-442F-A724-E1F55F6D8A62}" type="slidenum">
              <a:rPr lang="en-US" smtClean="0"/>
              <a:t>88</a:t>
            </a:fld>
            <a:endParaRPr lang="en-US" dirty="0"/>
          </a:p>
        </p:txBody>
      </p:sp>
    </p:spTree>
    <p:extLst>
      <p:ext uri="{BB962C8B-B14F-4D97-AF65-F5344CB8AC3E}">
        <p14:creationId xmlns:p14="http://schemas.microsoft.com/office/powerpoint/2010/main" val="3406938204"/>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D’Andrea</a:t>
            </a:r>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91497" y="1600200"/>
            <a:ext cx="6761006" cy="4525963"/>
          </a:xfrm>
        </p:spPr>
      </p:pic>
      <p:sp>
        <p:nvSpPr>
          <p:cNvPr id="4" name="Slide Number Placeholder 3"/>
          <p:cNvSpPr>
            <a:spLocks noGrp="1"/>
          </p:cNvSpPr>
          <p:nvPr>
            <p:ph type="sldNum" sz="quarter" idx="12"/>
          </p:nvPr>
        </p:nvSpPr>
        <p:spPr/>
        <p:txBody>
          <a:bodyPr/>
          <a:lstStyle/>
          <a:p>
            <a:fld id="{7399FD3D-A76B-442F-A724-E1F55F6D8A62}" type="slidenum">
              <a:rPr lang="en-US" smtClean="0"/>
              <a:t>89</a:t>
            </a:fld>
            <a:endParaRPr lang="en-US" dirty="0"/>
          </a:p>
        </p:txBody>
      </p:sp>
    </p:spTree>
    <p:extLst>
      <p:ext uri="{BB962C8B-B14F-4D97-AF65-F5344CB8AC3E}">
        <p14:creationId xmlns:p14="http://schemas.microsoft.com/office/powerpoint/2010/main" val="2737453468"/>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D’Andrea</a:t>
            </a:r>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91497" y="1600200"/>
            <a:ext cx="6761006" cy="4525963"/>
          </a:xfrm>
        </p:spPr>
      </p:pic>
      <p:sp>
        <p:nvSpPr>
          <p:cNvPr id="4" name="Slide Number Placeholder 3"/>
          <p:cNvSpPr>
            <a:spLocks noGrp="1"/>
          </p:cNvSpPr>
          <p:nvPr>
            <p:ph type="sldNum" sz="quarter" idx="12"/>
          </p:nvPr>
        </p:nvSpPr>
        <p:spPr/>
        <p:txBody>
          <a:bodyPr/>
          <a:lstStyle/>
          <a:p>
            <a:fld id="{7399FD3D-A76B-442F-A724-E1F55F6D8A62}" type="slidenum">
              <a:rPr lang="en-US" smtClean="0"/>
              <a:t>90</a:t>
            </a:fld>
            <a:endParaRPr lang="en-US" dirty="0"/>
          </a:p>
        </p:txBody>
      </p:sp>
    </p:spTree>
    <p:extLst>
      <p:ext uri="{BB962C8B-B14F-4D97-AF65-F5344CB8AC3E}">
        <p14:creationId xmlns:p14="http://schemas.microsoft.com/office/powerpoint/2010/main" val="225508934"/>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D’Andrea</a:t>
            </a:r>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91497" y="1600200"/>
            <a:ext cx="6761006" cy="4525963"/>
          </a:xfrm>
        </p:spPr>
      </p:pic>
      <p:sp>
        <p:nvSpPr>
          <p:cNvPr id="4" name="Slide Number Placeholder 3"/>
          <p:cNvSpPr>
            <a:spLocks noGrp="1"/>
          </p:cNvSpPr>
          <p:nvPr>
            <p:ph type="sldNum" sz="quarter" idx="12"/>
          </p:nvPr>
        </p:nvSpPr>
        <p:spPr/>
        <p:txBody>
          <a:bodyPr/>
          <a:lstStyle/>
          <a:p>
            <a:fld id="{7399FD3D-A76B-442F-A724-E1F55F6D8A62}" type="slidenum">
              <a:rPr lang="en-US" smtClean="0"/>
              <a:t>91</a:t>
            </a:fld>
            <a:endParaRPr lang="en-US" dirty="0"/>
          </a:p>
        </p:txBody>
      </p:sp>
    </p:spTree>
    <p:extLst>
      <p:ext uri="{BB962C8B-B14F-4D97-AF65-F5344CB8AC3E}">
        <p14:creationId xmlns:p14="http://schemas.microsoft.com/office/powerpoint/2010/main" val="3639978522"/>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Arrowcreek</a:t>
            </a:r>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09600" y="1447800"/>
            <a:ext cx="8001000" cy="4965878"/>
          </a:xfrm>
        </p:spPr>
      </p:pic>
      <p:sp>
        <p:nvSpPr>
          <p:cNvPr id="4" name="Slide Number Placeholder 3"/>
          <p:cNvSpPr>
            <a:spLocks noGrp="1"/>
          </p:cNvSpPr>
          <p:nvPr>
            <p:ph type="sldNum" sz="quarter" idx="12"/>
          </p:nvPr>
        </p:nvSpPr>
        <p:spPr/>
        <p:txBody>
          <a:bodyPr/>
          <a:lstStyle/>
          <a:p>
            <a:fld id="{7399FD3D-A76B-442F-A724-E1F55F6D8A62}" type="slidenum">
              <a:rPr lang="en-US" smtClean="0"/>
              <a:t>92</a:t>
            </a:fld>
            <a:endParaRPr lang="en-US" dirty="0"/>
          </a:p>
        </p:txBody>
      </p:sp>
    </p:spTree>
    <p:extLst>
      <p:ext uri="{BB962C8B-B14F-4D97-AF65-F5344CB8AC3E}">
        <p14:creationId xmlns:p14="http://schemas.microsoft.com/office/powerpoint/2010/main" val="2113115933"/>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Arrowcreek</a:t>
            </a:r>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91497" y="1600200"/>
            <a:ext cx="6761006" cy="4525963"/>
          </a:xfrm>
        </p:spPr>
      </p:pic>
      <p:sp>
        <p:nvSpPr>
          <p:cNvPr id="4" name="Slide Number Placeholder 3"/>
          <p:cNvSpPr>
            <a:spLocks noGrp="1"/>
          </p:cNvSpPr>
          <p:nvPr>
            <p:ph type="sldNum" sz="quarter" idx="12"/>
          </p:nvPr>
        </p:nvSpPr>
        <p:spPr/>
        <p:txBody>
          <a:bodyPr/>
          <a:lstStyle/>
          <a:p>
            <a:fld id="{7399FD3D-A76B-442F-A724-E1F55F6D8A62}" type="slidenum">
              <a:rPr lang="en-US" smtClean="0"/>
              <a:t>93</a:t>
            </a:fld>
            <a:endParaRPr lang="en-US" dirty="0"/>
          </a:p>
        </p:txBody>
      </p:sp>
    </p:spTree>
    <p:extLst>
      <p:ext uri="{BB962C8B-B14F-4D97-AF65-F5344CB8AC3E}">
        <p14:creationId xmlns:p14="http://schemas.microsoft.com/office/powerpoint/2010/main" val="3691007706"/>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Arrowcreek</a:t>
            </a:r>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91497" y="1600200"/>
            <a:ext cx="6761006" cy="4525963"/>
          </a:xfrm>
        </p:spPr>
      </p:pic>
      <p:sp>
        <p:nvSpPr>
          <p:cNvPr id="4" name="Slide Number Placeholder 3"/>
          <p:cNvSpPr>
            <a:spLocks noGrp="1"/>
          </p:cNvSpPr>
          <p:nvPr>
            <p:ph type="sldNum" sz="quarter" idx="12"/>
          </p:nvPr>
        </p:nvSpPr>
        <p:spPr/>
        <p:txBody>
          <a:bodyPr/>
          <a:lstStyle/>
          <a:p>
            <a:fld id="{7399FD3D-A76B-442F-A724-E1F55F6D8A62}" type="slidenum">
              <a:rPr lang="en-US" smtClean="0"/>
              <a:t>94</a:t>
            </a:fld>
            <a:endParaRPr lang="en-US" dirty="0"/>
          </a:p>
        </p:txBody>
      </p:sp>
    </p:spTree>
    <p:extLst>
      <p:ext uri="{BB962C8B-B14F-4D97-AF65-F5344CB8AC3E}">
        <p14:creationId xmlns:p14="http://schemas.microsoft.com/office/powerpoint/2010/main" val="1540073506"/>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Arrowcreek</a:t>
            </a:r>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91497" y="1600200"/>
            <a:ext cx="6761006" cy="4525963"/>
          </a:xfrm>
        </p:spPr>
      </p:pic>
      <p:sp>
        <p:nvSpPr>
          <p:cNvPr id="4" name="Slide Number Placeholder 3"/>
          <p:cNvSpPr>
            <a:spLocks noGrp="1"/>
          </p:cNvSpPr>
          <p:nvPr>
            <p:ph type="sldNum" sz="quarter" idx="12"/>
          </p:nvPr>
        </p:nvSpPr>
        <p:spPr/>
        <p:txBody>
          <a:bodyPr/>
          <a:lstStyle/>
          <a:p>
            <a:fld id="{7399FD3D-A76B-442F-A724-E1F55F6D8A62}" type="slidenum">
              <a:rPr lang="en-US" smtClean="0"/>
              <a:t>95</a:t>
            </a:fld>
            <a:endParaRPr lang="en-US" dirty="0"/>
          </a:p>
        </p:txBody>
      </p:sp>
    </p:spTree>
    <p:extLst>
      <p:ext uri="{BB962C8B-B14F-4D97-AF65-F5344CB8AC3E}">
        <p14:creationId xmlns:p14="http://schemas.microsoft.com/office/powerpoint/2010/main" val="537317036"/>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Arrowcreek</a:t>
            </a:r>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91497" y="1600200"/>
            <a:ext cx="6761006" cy="4525963"/>
          </a:xfrm>
        </p:spPr>
      </p:pic>
      <p:sp>
        <p:nvSpPr>
          <p:cNvPr id="4" name="Slide Number Placeholder 3"/>
          <p:cNvSpPr>
            <a:spLocks noGrp="1"/>
          </p:cNvSpPr>
          <p:nvPr>
            <p:ph type="sldNum" sz="quarter" idx="12"/>
          </p:nvPr>
        </p:nvSpPr>
        <p:spPr/>
        <p:txBody>
          <a:bodyPr/>
          <a:lstStyle/>
          <a:p>
            <a:fld id="{7399FD3D-A76B-442F-A724-E1F55F6D8A62}" type="slidenum">
              <a:rPr lang="en-US" smtClean="0"/>
              <a:t>96</a:t>
            </a:fld>
            <a:endParaRPr lang="en-US" dirty="0"/>
          </a:p>
        </p:txBody>
      </p:sp>
    </p:spTree>
    <p:extLst>
      <p:ext uri="{BB962C8B-B14F-4D97-AF65-F5344CB8AC3E}">
        <p14:creationId xmlns:p14="http://schemas.microsoft.com/office/powerpoint/2010/main" val="2364972220"/>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D’Andrea versus Arrowcreek</a:t>
            </a:r>
            <a:endParaRPr lang="en-US" dirty="0"/>
          </a:p>
        </p:txBody>
      </p:sp>
      <p:sp>
        <p:nvSpPr>
          <p:cNvPr id="3" name="Content Placeholder 2"/>
          <p:cNvSpPr>
            <a:spLocks noGrp="1"/>
          </p:cNvSpPr>
          <p:nvPr>
            <p:ph idx="1"/>
          </p:nvPr>
        </p:nvSpPr>
        <p:spPr/>
        <p:txBody>
          <a:bodyPr>
            <a:normAutofit/>
          </a:bodyPr>
          <a:lstStyle/>
          <a:p>
            <a:pPr marL="0" indent="0">
              <a:buNone/>
            </a:pPr>
            <a:endParaRPr lang="en-US" sz="6000" dirty="0" smtClean="0"/>
          </a:p>
          <a:p>
            <a:pPr marL="0" indent="0" algn="ctr">
              <a:buNone/>
            </a:pPr>
            <a:r>
              <a:rPr lang="en-US" sz="8000" b="1" dirty="0" smtClean="0"/>
              <a:t>Who looks better?</a:t>
            </a:r>
            <a:endParaRPr lang="en-US" sz="8000" b="1" dirty="0"/>
          </a:p>
        </p:txBody>
      </p:sp>
      <p:sp>
        <p:nvSpPr>
          <p:cNvPr id="4" name="Slide Number Placeholder 3"/>
          <p:cNvSpPr>
            <a:spLocks noGrp="1"/>
          </p:cNvSpPr>
          <p:nvPr>
            <p:ph type="sldNum" sz="quarter" idx="12"/>
          </p:nvPr>
        </p:nvSpPr>
        <p:spPr/>
        <p:txBody>
          <a:bodyPr/>
          <a:lstStyle/>
          <a:p>
            <a:fld id="{7399FD3D-A76B-442F-A724-E1F55F6D8A62}" type="slidenum">
              <a:rPr lang="en-US" smtClean="0"/>
              <a:t>97</a:t>
            </a:fld>
            <a:endParaRPr lang="en-US" dirty="0"/>
          </a:p>
        </p:txBody>
      </p:sp>
    </p:spTree>
    <p:extLst>
      <p:ext uri="{BB962C8B-B14F-4D97-AF65-F5344CB8AC3E}">
        <p14:creationId xmlns:p14="http://schemas.microsoft.com/office/powerpoint/2010/main" val="2565019107"/>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Home Values-Economy</a:t>
            </a:r>
            <a:endParaRPr lang="en-US" dirty="0"/>
          </a:p>
        </p:txBody>
      </p:sp>
      <p:sp>
        <p:nvSpPr>
          <p:cNvPr id="3" name="Content Placeholder 2"/>
          <p:cNvSpPr>
            <a:spLocks noGrp="1"/>
          </p:cNvSpPr>
          <p:nvPr>
            <p:ph idx="1"/>
          </p:nvPr>
        </p:nvSpPr>
        <p:spPr>
          <a:xfrm>
            <a:off x="457200" y="1600200"/>
            <a:ext cx="8229600" cy="4953000"/>
          </a:xfrm>
        </p:spPr>
        <p:txBody>
          <a:bodyPr>
            <a:normAutofit lnSpcReduction="10000"/>
          </a:bodyPr>
          <a:lstStyle/>
          <a:p>
            <a:pPr marL="0" indent="0">
              <a:buNone/>
            </a:pPr>
            <a:r>
              <a:rPr lang="en-US" dirty="0" smtClean="0"/>
              <a:t>Apple Computer</a:t>
            </a:r>
          </a:p>
          <a:p>
            <a:pPr marL="0" indent="0">
              <a:buNone/>
            </a:pPr>
            <a:r>
              <a:rPr lang="en-US" dirty="0" smtClean="0"/>
              <a:t>Amazon</a:t>
            </a:r>
            <a:r>
              <a:rPr lang="en-US" dirty="0"/>
              <a:t>	</a:t>
            </a:r>
            <a:endParaRPr lang="en-US" dirty="0" smtClean="0"/>
          </a:p>
          <a:p>
            <a:pPr marL="0" indent="0">
              <a:buNone/>
            </a:pPr>
            <a:r>
              <a:rPr lang="en-US" dirty="0" smtClean="0"/>
              <a:t>Telsa 	Gigafactory</a:t>
            </a:r>
            <a:endParaRPr lang="en-US" dirty="0"/>
          </a:p>
          <a:p>
            <a:pPr marL="0" indent="0">
              <a:buNone/>
            </a:pPr>
            <a:r>
              <a:rPr lang="en-US" dirty="0" smtClean="0"/>
              <a:t>Microsoft</a:t>
            </a:r>
          </a:p>
          <a:p>
            <a:pPr marL="0" indent="0">
              <a:buNone/>
            </a:pPr>
            <a:r>
              <a:rPr lang="en-US" dirty="0" smtClean="0"/>
              <a:t>UNR</a:t>
            </a:r>
            <a:endParaRPr lang="en-US" dirty="0"/>
          </a:p>
          <a:p>
            <a:pPr marL="0" indent="0">
              <a:buNone/>
            </a:pPr>
            <a:r>
              <a:rPr lang="en-US" dirty="0" smtClean="0"/>
              <a:t>IGT</a:t>
            </a:r>
          </a:p>
          <a:p>
            <a:pPr marL="0" indent="0">
              <a:buNone/>
            </a:pPr>
            <a:r>
              <a:rPr lang="en-US" dirty="0" smtClean="0"/>
              <a:t>Tourism</a:t>
            </a:r>
          </a:p>
          <a:p>
            <a:pPr marL="0" indent="0">
              <a:buNone/>
            </a:pPr>
            <a:r>
              <a:rPr lang="en-US" dirty="0" smtClean="0"/>
              <a:t>Gaming industry</a:t>
            </a:r>
          </a:p>
          <a:p>
            <a:pPr marL="0" indent="0">
              <a:buNone/>
            </a:pPr>
            <a:r>
              <a:rPr lang="en-US" dirty="0" smtClean="0"/>
              <a:t>Health Care</a:t>
            </a:r>
          </a:p>
          <a:p>
            <a:pPr marL="0" indent="0">
              <a:buNone/>
            </a:pPr>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98</a:t>
            </a:fld>
            <a:endParaRPr lang="en-US" dirty="0"/>
          </a:p>
        </p:txBody>
      </p:sp>
      <p:pic>
        <p:nvPicPr>
          <p:cNvPr id="1026" name="Picture 2" descr="C:\Users\Dr. Forrest\AppData\Local\Microsoft\Windows\Temporary Internet Files\Content.IE5\J0KG439W\MP90038263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1371600"/>
            <a:ext cx="5181600" cy="502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340784"/>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to Improve Arrowcreek</a:t>
            </a:r>
            <a:br>
              <a:rPr lang="en-US" dirty="0" smtClean="0"/>
            </a:br>
            <a:r>
              <a:rPr lang="en-US" dirty="0" smtClean="0"/>
              <a:t>Home Values for the long-term</a:t>
            </a:r>
            <a:endParaRPr lang="en-US" dirty="0"/>
          </a:p>
        </p:txBody>
      </p:sp>
      <p:sp>
        <p:nvSpPr>
          <p:cNvPr id="3" name="Content Placeholder 2"/>
          <p:cNvSpPr>
            <a:spLocks noGrp="1"/>
          </p:cNvSpPr>
          <p:nvPr>
            <p:ph idx="1"/>
          </p:nvPr>
        </p:nvSpPr>
        <p:spPr>
          <a:xfrm>
            <a:off x="304800" y="1600200"/>
            <a:ext cx="8686800" cy="5105400"/>
          </a:xfrm>
        </p:spPr>
        <p:txBody>
          <a:bodyPr>
            <a:normAutofit/>
          </a:bodyPr>
          <a:lstStyle/>
          <a:p>
            <a:pPr marL="0" indent="0">
              <a:buNone/>
            </a:pPr>
            <a:endParaRPr lang="en-US" dirty="0" smtClean="0"/>
          </a:p>
          <a:p>
            <a:pPr marL="0" indent="0">
              <a:buNone/>
            </a:pPr>
            <a:r>
              <a:rPr lang="en-US" dirty="0" smtClean="0"/>
              <a:t>We need to improve the quality of our community landscaping,  we have a big problem.</a:t>
            </a:r>
          </a:p>
          <a:p>
            <a:pPr marL="0" indent="0">
              <a:buNone/>
            </a:pPr>
            <a:endParaRPr lang="en-US" sz="1600" dirty="0"/>
          </a:p>
          <a:p>
            <a:pPr marL="0" indent="0">
              <a:buNone/>
            </a:pPr>
            <a:endParaRPr lang="en-US" sz="1600" dirty="0"/>
          </a:p>
          <a:p>
            <a:pPr marL="0" indent="0">
              <a:buNone/>
            </a:pPr>
            <a:r>
              <a:rPr lang="en-US" dirty="0" smtClean="0"/>
              <a:t>The original subdivision builder went cheap and used rocks for everything including gutters from the entrance to east and west </a:t>
            </a:r>
            <a:r>
              <a:rPr lang="en-US" dirty="0"/>
              <a:t>A</a:t>
            </a:r>
            <a:r>
              <a:rPr lang="en-US" dirty="0" smtClean="0"/>
              <a:t>rrowcreek Parkways and this needs to be fixed.</a:t>
            </a:r>
          </a:p>
          <a:p>
            <a:pPr marL="0" indent="0">
              <a:buNone/>
            </a:pPr>
            <a:endParaRPr lang="en-US" sz="1600" dirty="0"/>
          </a:p>
          <a:p>
            <a:pPr marL="0" indent="0">
              <a:buNone/>
            </a:pPr>
            <a:endParaRPr lang="en-US" dirty="0"/>
          </a:p>
          <a:p>
            <a:pPr marL="0" indent="0">
              <a:buNone/>
            </a:pPr>
            <a:endParaRPr lang="en-US" dirty="0" smtClean="0"/>
          </a:p>
        </p:txBody>
      </p:sp>
      <p:sp>
        <p:nvSpPr>
          <p:cNvPr id="4" name="Slide Number Placeholder 3"/>
          <p:cNvSpPr>
            <a:spLocks noGrp="1"/>
          </p:cNvSpPr>
          <p:nvPr>
            <p:ph type="sldNum" sz="quarter" idx="12"/>
          </p:nvPr>
        </p:nvSpPr>
        <p:spPr/>
        <p:txBody>
          <a:bodyPr/>
          <a:lstStyle/>
          <a:p>
            <a:fld id="{7399FD3D-A76B-442F-A724-E1F55F6D8A62}" type="slidenum">
              <a:rPr lang="en-US" smtClean="0"/>
              <a:t>99</a:t>
            </a:fld>
            <a:endParaRPr lang="en-US" dirty="0"/>
          </a:p>
        </p:txBody>
      </p:sp>
    </p:spTree>
    <p:extLst>
      <p:ext uri="{BB962C8B-B14F-4D97-AF65-F5344CB8AC3E}">
        <p14:creationId xmlns:p14="http://schemas.microsoft.com/office/powerpoint/2010/main" val="1528252284"/>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300" dirty="0" smtClean="0"/>
              <a:t>Fixing</a:t>
            </a:r>
            <a:r>
              <a:rPr lang="en-US" dirty="0" smtClean="0"/>
              <a:t> Arrowcreek</a:t>
            </a:r>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100</a:t>
            </a:fld>
            <a:endParaRPr lang="en-US" dirty="0"/>
          </a:p>
        </p:txBody>
      </p:sp>
      <p:pic>
        <p:nvPicPr>
          <p:cNvPr id="13314" name="Picture 2" descr="F:\DCIM\101ND200\_DSC0166.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191497" y="1600200"/>
            <a:ext cx="6761006"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3803034"/>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300" dirty="0" smtClean="0"/>
              <a:t>Fixing</a:t>
            </a:r>
            <a:r>
              <a:rPr lang="en-US" dirty="0" smtClean="0"/>
              <a:t> Arrowcreek</a:t>
            </a:r>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101</a:t>
            </a:fld>
            <a:endParaRPr lang="en-US" dirty="0"/>
          </a:p>
        </p:txBody>
      </p:sp>
      <p:sp>
        <p:nvSpPr>
          <p:cNvPr id="3" name="Content Placeholder 2"/>
          <p:cNvSpPr>
            <a:spLocks noGrp="1"/>
          </p:cNvSpPr>
          <p:nvPr>
            <p:ph idx="1"/>
          </p:nvPr>
        </p:nvSpPr>
        <p:spPr/>
        <p:txBody>
          <a:bodyPr/>
          <a:lstStyle/>
          <a:p>
            <a:endParaRPr lang="en-US" dirty="0"/>
          </a:p>
        </p:txBody>
      </p:sp>
      <p:pic>
        <p:nvPicPr>
          <p:cNvPr id="15362" name="Picture 2" descr="F:\DCIM\101ND200\_DSC020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1676399"/>
            <a:ext cx="8077200" cy="48131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3815386"/>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300" dirty="0" smtClean="0"/>
              <a:t>Fixing</a:t>
            </a:r>
            <a:r>
              <a:rPr lang="en-US" dirty="0" smtClean="0"/>
              <a:t> Arrowcreek</a:t>
            </a:r>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102</a:t>
            </a:fld>
            <a:endParaRPr lang="en-US" dirty="0"/>
          </a:p>
        </p:txBody>
      </p:sp>
      <p:pic>
        <p:nvPicPr>
          <p:cNvPr id="12290" name="Picture 2" descr="F:\DCIM\101ND200\_DSC0234.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191497" y="1600200"/>
            <a:ext cx="6761006"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9249917"/>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300" dirty="0" smtClean="0"/>
              <a:t>Fixing</a:t>
            </a:r>
            <a:r>
              <a:rPr lang="en-US" dirty="0" smtClean="0"/>
              <a:t> Arrowcreek</a:t>
            </a:r>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103</a:t>
            </a:fld>
            <a:endParaRPr lang="en-US" dirty="0"/>
          </a:p>
        </p:txBody>
      </p:sp>
      <p:pic>
        <p:nvPicPr>
          <p:cNvPr id="16386" name="Picture 2" descr="F:\DCIM\101ND200\_DSC0215.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191497" y="1600200"/>
            <a:ext cx="6761006"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1617846"/>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300" dirty="0" smtClean="0"/>
              <a:t>Fixing</a:t>
            </a:r>
            <a:r>
              <a:rPr lang="en-US" dirty="0" smtClean="0"/>
              <a:t> Arrowcreek</a:t>
            </a:r>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104</a:t>
            </a:fld>
            <a:endParaRPr lang="en-US" dirty="0"/>
          </a:p>
        </p:txBody>
      </p:sp>
      <p:pic>
        <p:nvPicPr>
          <p:cNvPr id="14339" name="Picture 3" descr="F:\DCIM\101ND200\_DSC0261.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191497" y="1600200"/>
            <a:ext cx="6761006"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6760603"/>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300" dirty="0" smtClean="0"/>
              <a:t>Fixing</a:t>
            </a:r>
            <a:r>
              <a:rPr lang="en-US" dirty="0" smtClean="0"/>
              <a:t> Arrowcreek</a:t>
            </a:r>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105</a:t>
            </a:fld>
            <a:endParaRPr lang="en-US" dirty="0"/>
          </a:p>
        </p:txBody>
      </p:sp>
      <p:sp>
        <p:nvSpPr>
          <p:cNvPr id="3" name="Content Placeholder 2"/>
          <p:cNvSpPr>
            <a:spLocks noGrp="1"/>
          </p:cNvSpPr>
          <p:nvPr>
            <p:ph idx="1"/>
          </p:nvPr>
        </p:nvSpPr>
        <p:spPr/>
        <p:txBody>
          <a:bodyPr/>
          <a:lstStyle/>
          <a:p>
            <a:endParaRPr lang="en-US" dirty="0"/>
          </a:p>
        </p:txBody>
      </p:sp>
      <p:pic>
        <p:nvPicPr>
          <p:cNvPr id="11266" name="Picture 2" descr="F:\DCIM\101ND200\_DSC017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1450" y="1447800"/>
            <a:ext cx="8382000"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8525430"/>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300" dirty="0" smtClean="0"/>
              <a:t>Fixing</a:t>
            </a:r>
            <a:r>
              <a:rPr lang="en-US" dirty="0" smtClean="0"/>
              <a:t> Arrowcreek</a:t>
            </a:r>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106</a:t>
            </a:fld>
            <a:endParaRPr lang="en-US" dirty="0"/>
          </a:p>
        </p:txBody>
      </p:sp>
      <p:pic>
        <p:nvPicPr>
          <p:cNvPr id="17410" name="Picture 2" descr="F:\DCIM\101ND200\_DSC0170.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191497" y="1600200"/>
            <a:ext cx="6761006"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4507647"/>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Fixing Arrowcreek</a:t>
            </a:r>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91497" y="1600200"/>
            <a:ext cx="6761006" cy="4525963"/>
          </a:xfrm>
        </p:spPr>
      </p:pic>
      <p:sp>
        <p:nvSpPr>
          <p:cNvPr id="4" name="Slide Number Placeholder 3"/>
          <p:cNvSpPr>
            <a:spLocks noGrp="1"/>
          </p:cNvSpPr>
          <p:nvPr>
            <p:ph type="sldNum" sz="quarter" idx="12"/>
          </p:nvPr>
        </p:nvSpPr>
        <p:spPr/>
        <p:txBody>
          <a:bodyPr/>
          <a:lstStyle/>
          <a:p>
            <a:fld id="{7399FD3D-A76B-442F-A724-E1F55F6D8A62}" type="slidenum">
              <a:rPr lang="en-US" smtClean="0"/>
              <a:t>107</a:t>
            </a:fld>
            <a:endParaRPr lang="en-US" dirty="0"/>
          </a:p>
        </p:txBody>
      </p:sp>
    </p:spTree>
    <p:extLst>
      <p:ext uri="{BB962C8B-B14F-4D97-AF65-F5344CB8AC3E}">
        <p14:creationId xmlns:p14="http://schemas.microsoft.com/office/powerpoint/2010/main" val="76251906"/>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300" dirty="0" smtClean="0"/>
              <a:t>Fixing</a:t>
            </a:r>
            <a:r>
              <a:rPr lang="en-US" dirty="0" smtClean="0"/>
              <a:t> Arrowcreek</a:t>
            </a:r>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62000" y="1312686"/>
            <a:ext cx="7620000" cy="4813478"/>
          </a:xfrm>
        </p:spPr>
      </p:pic>
      <p:sp>
        <p:nvSpPr>
          <p:cNvPr id="4" name="Slide Number Placeholder 3"/>
          <p:cNvSpPr>
            <a:spLocks noGrp="1"/>
          </p:cNvSpPr>
          <p:nvPr>
            <p:ph type="sldNum" sz="quarter" idx="12"/>
          </p:nvPr>
        </p:nvSpPr>
        <p:spPr/>
        <p:txBody>
          <a:bodyPr/>
          <a:lstStyle/>
          <a:p>
            <a:fld id="{7399FD3D-A76B-442F-A724-E1F55F6D8A62}" type="slidenum">
              <a:rPr lang="en-US" smtClean="0"/>
              <a:t>108</a:t>
            </a:fld>
            <a:endParaRPr lang="en-US" dirty="0"/>
          </a:p>
        </p:txBody>
      </p:sp>
    </p:spTree>
    <p:extLst>
      <p:ext uri="{BB962C8B-B14F-4D97-AF65-F5344CB8AC3E}">
        <p14:creationId xmlns:p14="http://schemas.microsoft.com/office/powerpoint/2010/main" val="708674026"/>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to Improve Arrowcreek</a:t>
            </a:r>
            <a:br>
              <a:rPr lang="en-US" dirty="0" smtClean="0"/>
            </a:br>
            <a:r>
              <a:rPr lang="en-US" dirty="0" smtClean="0"/>
              <a:t>Home Values for the long-term</a:t>
            </a:r>
            <a:endParaRPr lang="en-US" dirty="0"/>
          </a:p>
        </p:txBody>
      </p:sp>
      <p:sp>
        <p:nvSpPr>
          <p:cNvPr id="3" name="Content Placeholder 2"/>
          <p:cNvSpPr>
            <a:spLocks noGrp="1"/>
          </p:cNvSpPr>
          <p:nvPr>
            <p:ph idx="1"/>
          </p:nvPr>
        </p:nvSpPr>
        <p:spPr>
          <a:xfrm>
            <a:off x="304800" y="1600200"/>
            <a:ext cx="8686800" cy="5105400"/>
          </a:xfrm>
        </p:spPr>
        <p:txBody>
          <a:bodyPr>
            <a:normAutofit lnSpcReduction="10000"/>
          </a:bodyPr>
          <a:lstStyle/>
          <a:p>
            <a:pPr marL="0" indent="0">
              <a:buNone/>
            </a:pPr>
            <a:endParaRPr lang="en-US" sz="1600" dirty="0"/>
          </a:p>
          <a:p>
            <a:pPr marL="0" indent="0">
              <a:buNone/>
            </a:pPr>
            <a:r>
              <a:rPr lang="en-US" dirty="0" smtClean="0"/>
              <a:t>Check out High Vista going north and west for a significant difference in beautification.  If we want higher home values we have to fix the problem with rocks being used as gutters on Arrowcreek Parkway both east and west because it’s a mess.</a:t>
            </a:r>
          </a:p>
          <a:p>
            <a:pPr marL="0" indent="0">
              <a:buNone/>
            </a:pPr>
            <a:endParaRPr lang="en-US" dirty="0"/>
          </a:p>
          <a:p>
            <a:pPr marL="0" indent="0" algn="ctr">
              <a:buNone/>
            </a:pPr>
            <a:r>
              <a:rPr lang="en-US" sz="5400" dirty="0" smtClean="0"/>
              <a:t>We can fix this problem with </a:t>
            </a:r>
          </a:p>
          <a:p>
            <a:pPr marL="0" indent="0" algn="ctr">
              <a:buNone/>
            </a:pPr>
            <a:r>
              <a:rPr lang="en-US" sz="5400" b="1" dirty="0" smtClean="0"/>
              <a:t>focus</a:t>
            </a:r>
            <a:r>
              <a:rPr lang="en-US" sz="5400" dirty="0" smtClean="0"/>
              <a:t> and </a:t>
            </a:r>
            <a:r>
              <a:rPr lang="en-US" sz="5400" b="1" dirty="0" smtClean="0"/>
              <a:t>our money!</a:t>
            </a:r>
          </a:p>
          <a:p>
            <a:pPr marL="0" indent="0">
              <a:buNone/>
            </a:pPr>
            <a:endParaRPr lang="en-US" dirty="0"/>
          </a:p>
          <a:p>
            <a:pPr marL="0" indent="0">
              <a:buNone/>
            </a:pPr>
            <a:endParaRPr lang="en-US" dirty="0" smtClean="0"/>
          </a:p>
        </p:txBody>
      </p:sp>
      <p:sp>
        <p:nvSpPr>
          <p:cNvPr id="4" name="Slide Number Placeholder 3"/>
          <p:cNvSpPr>
            <a:spLocks noGrp="1"/>
          </p:cNvSpPr>
          <p:nvPr>
            <p:ph type="sldNum" sz="quarter" idx="12"/>
          </p:nvPr>
        </p:nvSpPr>
        <p:spPr/>
        <p:txBody>
          <a:bodyPr/>
          <a:lstStyle/>
          <a:p>
            <a:fld id="{7399FD3D-A76B-442F-A724-E1F55F6D8A62}" type="slidenum">
              <a:rPr lang="en-US" smtClean="0"/>
              <a:t>109</a:t>
            </a:fld>
            <a:endParaRPr lang="en-US" dirty="0"/>
          </a:p>
        </p:txBody>
      </p:sp>
    </p:spTree>
    <p:extLst>
      <p:ext uri="{BB962C8B-B14F-4D97-AF65-F5344CB8AC3E}">
        <p14:creationId xmlns:p14="http://schemas.microsoft.com/office/powerpoint/2010/main" val="4001856863"/>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Beautification</a:t>
            </a:r>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110</a:t>
            </a:fld>
            <a:endParaRPr lang="en-US" dirty="0"/>
          </a:p>
        </p:txBody>
      </p:sp>
      <p:pic>
        <p:nvPicPr>
          <p:cNvPr id="7170" name="Picture 2" descr="F:\DCIM\101ND200\_DSC0315.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191497" y="1600200"/>
            <a:ext cx="6761006"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6741150"/>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Beautification</a:t>
            </a:r>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111</a:t>
            </a:fld>
            <a:endParaRPr lang="en-US" dirty="0"/>
          </a:p>
        </p:txBody>
      </p:sp>
      <p:pic>
        <p:nvPicPr>
          <p:cNvPr id="18434" name="Picture 2" descr="F:\DCIM\101ND200\_DSC0306.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191497" y="1600200"/>
            <a:ext cx="6761006"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7764048"/>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p>
            <a:r>
              <a:rPr lang="en-US" dirty="0" smtClean="0"/>
              <a:t>We Can Do Better </a:t>
            </a:r>
            <a:endParaRPr lang="en-US" dirty="0"/>
          </a:p>
        </p:txBody>
      </p:sp>
      <p:sp>
        <p:nvSpPr>
          <p:cNvPr id="3" name="Content Placeholder 2"/>
          <p:cNvSpPr>
            <a:spLocks noGrp="1"/>
          </p:cNvSpPr>
          <p:nvPr>
            <p:ph idx="1"/>
          </p:nvPr>
        </p:nvSpPr>
        <p:spPr>
          <a:xfrm>
            <a:off x="152400" y="914400"/>
            <a:ext cx="8839200" cy="5638800"/>
          </a:xfrm>
        </p:spPr>
        <p:txBody>
          <a:bodyPr>
            <a:normAutofit/>
          </a:bodyPr>
          <a:lstStyle/>
          <a:p>
            <a:pPr marL="0" indent="0">
              <a:buNone/>
            </a:pPr>
            <a:r>
              <a:rPr lang="en-US" sz="4400" dirty="0" smtClean="0"/>
              <a:t>1.   Keep our </a:t>
            </a:r>
            <a:r>
              <a:rPr lang="en-US" sz="4400" b="1" dirty="0" smtClean="0"/>
              <a:t>Not-For-Profit</a:t>
            </a:r>
            <a:r>
              <a:rPr lang="en-US" sz="4400" dirty="0" smtClean="0"/>
              <a:t> Status</a:t>
            </a:r>
          </a:p>
          <a:p>
            <a:pPr marL="742950" indent="-742950">
              <a:buAutoNum type="arabicPeriod" startAt="2"/>
            </a:pPr>
            <a:r>
              <a:rPr lang="en-US" sz="4400" dirty="0" smtClean="0"/>
              <a:t>Keep our HOA assets </a:t>
            </a:r>
            <a:r>
              <a:rPr lang="en-US" sz="4400" b="1" dirty="0" smtClean="0"/>
              <a:t>pool, tennis courts and residence</a:t>
            </a:r>
            <a:r>
              <a:rPr lang="en-US" sz="4400" b="1" dirty="0"/>
              <a:t> </a:t>
            </a:r>
            <a:r>
              <a:rPr lang="en-US" sz="4400" b="1" dirty="0" smtClean="0"/>
              <a:t>center</a:t>
            </a:r>
            <a:r>
              <a:rPr lang="en-US" sz="4400" dirty="0" smtClean="0"/>
              <a:t> ours</a:t>
            </a:r>
          </a:p>
          <a:p>
            <a:pPr marL="0" indent="0">
              <a:buNone/>
            </a:pPr>
            <a:r>
              <a:rPr lang="en-US" sz="4400" dirty="0" smtClean="0"/>
              <a:t>3.   Keep Golf </a:t>
            </a:r>
            <a:r>
              <a:rPr lang="en-US" sz="4400" b="1" dirty="0" smtClean="0"/>
              <a:t>independent</a:t>
            </a:r>
          </a:p>
          <a:p>
            <a:pPr marL="742950" indent="-742950">
              <a:buAutoNum type="arabicPeriod" startAt="4"/>
            </a:pPr>
            <a:r>
              <a:rPr lang="en-US" sz="4400" dirty="0" smtClean="0"/>
              <a:t>Keep our </a:t>
            </a:r>
            <a:r>
              <a:rPr lang="en-US" sz="4400" b="1" i="1" dirty="0" smtClean="0"/>
              <a:t>HOA working </a:t>
            </a:r>
            <a:r>
              <a:rPr lang="en-US" sz="4400" dirty="0" smtClean="0"/>
              <a:t>for the </a:t>
            </a:r>
            <a:endParaRPr lang="en-US" sz="4400" dirty="0"/>
          </a:p>
          <a:p>
            <a:pPr marL="0" indent="0">
              <a:buNone/>
            </a:pPr>
            <a:r>
              <a:rPr lang="en-US" sz="4400" dirty="0" smtClean="0"/>
              <a:t>      1,086 lot owners not for </a:t>
            </a:r>
            <a:r>
              <a:rPr lang="en-US" sz="4400" dirty="0"/>
              <a:t> </a:t>
            </a:r>
            <a:r>
              <a:rPr lang="en-US" sz="4400" dirty="0" smtClean="0"/>
              <a:t>      </a:t>
            </a:r>
          </a:p>
          <a:p>
            <a:pPr marL="0" indent="0">
              <a:buNone/>
            </a:pPr>
            <a:r>
              <a:rPr lang="en-US" sz="4400" dirty="0"/>
              <a:t> </a:t>
            </a:r>
            <a:r>
              <a:rPr lang="en-US" sz="4400" dirty="0" smtClean="0"/>
              <a:t>     </a:t>
            </a:r>
            <a:r>
              <a:rPr lang="en-US" sz="4400" b="1" dirty="0" smtClean="0"/>
              <a:t>special interests!</a:t>
            </a:r>
          </a:p>
          <a:p>
            <a:pPr marL="0" indent="0">
              <a:buNone/>
            </a:pPr>
            <a:endParaRPr lang="en-US" sz="4400" dirty="0" smtClean="0"/>
          </a:p>
          <a:p>
            <a:pPr marL="0" indent="0">
              <a:buNone/>
            </a:pPr>
            <a:endParaRPr lang="en-US" sz="4400" dirty="0" smtClean="0"/>
          </a:p>
        </p:txBody>
      </p:sp>
      <p:sp>
        <p:nvSpPr>
          <p:cNvPr id="4" name="Slide Number Placeholder 3"/>
          <p:cNvSpPr>
            <a:spLocks noGrp="1"/>
          </p:cNvSpPr>
          <p:nvPr>
            <p:ph type="sldNum" sz="quarter" idx="12"/>
          </p:nvPr>
        </p:nvSpPr>
        <p:spPr/>
        <p:txBody>
          <a:bodyPr/>
          <a:lstStyle/>
          <a:p>
            <a:fld id="{7399FD3D-A76B-442F-A724-E1F55F6D8A62}" type="slidenum">
              <a:rPr lang="en-US" smtClean="0"/>
              <a:t>112</a:t>
            </a:fld>
            <a:endParaRPr lang="en-US" dirty="0"/>
          </a:p>
        </p:txBody>
      </p:sp>
    </p:spTree>
    <p:extLst>
      <p:ext uri="{BB962C8B-B14F-4D97-AF65-F5344CB8AC3E}">
        <p14:creationId xmlns:p14="http://schemas.microsoft.com/office/powerpoint/2010/main" val="3682253457"/>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lstStyle/>
          <a:p>
            <a:r>
              <a:rPr lang="en-US" dirty="0" smtClean="0"/>
              <a:t>We Can Do Better</a:t>
            </a:r>
            <a:endParaRPr lang="en-US" dirty="0"/>
          </a:p>
        </p:txBody>
      </p:sp>
      <p:sp>
        <p:nvSpPr>
          <p:cNvPr id="3" name="Content Placeholder 2"/>
          <p:cNvSpPr>
            <a:spLocks noGrp="1"/>
          </p:cNvSpPr>
          <p:nvPr>
            <p:ph idx="1"/>
          </p:nvPr>
        </p:nvSpPr>
        <p:spPr>
          <a:xfrm>
            <a:off x="457200" y="1600200"/>
            <a:ext cx="8229600" cy="5105400"/>
          </a:xfrm>
        </p:spPr>
        <p:txBody>
          <a:bodyPr>
            <a:normAutofit/>
          </a:bodyPr>
          <a:lstStyle/>
          <a:p>
            <a:pPr marL="0" indent="0">
              <a:buNone/>
            </a:pPr>
            <a:r>
              <a:rPr lang="en-US" dirty="0" smtClean="0"/>
              <a:t>What can we do as lot owners to raise the home values in Arrowcreek?</a:t>
            </a:r>
          </a:p>
          <a:p>
            <a:pPr marL="914400" lvl="1" indent="-514350">
              <a:buAutoNum type="alphaUcPeriod"/>
            </a:pPr>
            <a:r>
              <a:rPr lang="en-US" dirty="0" smtClean="0"/>
              <a:t>Beautification plan</a:t>
            </a:r>
          </a:p>
          <a:p>
            <a:pPr marL="914400" lvl="1" indent="-514350">
              <a:buAutoNum type="alphaUcPeriod"/>
            </a:pPr>
            <a:r>
              <a:rPr lang="en-US" dirty="0" smtClean="0"/>
              <a:t>Community Events</a:t>
            </a:r>
          </a:p>
          <a:p>
            <a:pPr marL="914400" lvl="1" indent="-514350">
              <a:buAutoNum type="alphaUcPeriod"/>
            </a:pPr>
            <a:r>
              <a:rPr lang="en-US" dirty="0" smtClean="0"/>
              <a:t>Increased communications-Cable TV Channel</a:t>
            </a:r>
          </a:p>
          <a:p>
            <a:pPr marL="914400" lvl="1" indent="-514350">
              <a:buAutoNum type="alphaUcPeriod"/>
            </a:pPr>
            <a:r>
              <a:rPr lang="en-US" sz="3200" b="1" dirty="0" smtClean="0"/>
              <a:t>Create a Arrowcreek Improvement Fund</a:t>
            </a:r>
          </a:p>
          <a:p>
            <a:pPr marL="914400" lvl="1" indent="-514350">
              <a:buAutoNum type="alphaUcPeriod"/>
            </a:pPr>
            <a:r>
              <a:rPr lang="en-US" dirty="0" smtClean="0"/>
              <a:t>Finalize a financial budget based on lot owners values and wishes.</a:t>
            </a:r>
          </a:p>
          <a:p>
            <a:pPr marL="914400" lvl="1" indent="-514350">
              <a:buAutoNum type="alphaUcPeriod"/>
            </a:pPr>
            <a:endParaRPr lang="en-US" dirty="0" smtClean="0"/>
          </a:p>
        </p:txBody>
      </p:sp>
      <p:sp>
        <p:nvSpPr>
          <p:cNvPr id="4" name="Slide Number Placeholder 3"/>
          <p:cNvSpPr>
            <a:spLocks noGrp="1"/>
          </p:cNvSpPr>
          <p:nvPr>
            <p:ph type="sldNum" sz="quarter" idx="12"/>
          </p:nvPr>
        </p:nvSpPr>
        <p:spPr/>
        <p:txBody>
          <a:bodyPr/>
          <a:lstStyle/>
          <a:p>
            <a:fld id="{7399FD3D-A76B-442F-A724-E1F55F6D8A62}" type="slidenum">
              <a:rPr lang="en-US" smtClean="0"/>
              <a:t>113</a:t>
            </a:fld>
            <a:endParaRPr lang="en-US" dirty="0"/>
          </a:p>
        </p:txBody>
      </p:sp>
    </p:spTree>
    <p:extLst>
      <p:ext uri="{BB962C8B-B14F-4D97-AF65-F5344CB8AC3E}">
        <p14:creationId xmlns:p14="http://schemas.microsoft.com/office/powerpoint/2010/main" val="2474938018"/>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lstStyle/>
          <a:p>
            <a:r>
              <a:rPr lang="en-US" dirty="0" smtClean="0"/>
              <a:t>We Can Do Better</a:t>
            </a:r>
            <a:endParaRPr lang="en-US" dirty="0"/>
          </a:p>
        </p:txBody>
      </p:sp>
      <p:sp>
        <p:nvSpPr>
          <p:cNvPr id="3" name="Content Placeholder 2"/>
          <p:cNvSpPr>
            <a:spLocks noGrp="1"/>
          </p:cNvSpPr>
          <p:nvPr>
            <p:ph idx="1"/>
          </p:nvPr>
        </p:nvSpPr>
        <p:spPr>
          <a:xfrm>
            <a:off x="228600" y="1066800"/>
            <a:ext cx="8534400" cy="5562600"/>
          </a:xfrm>
        </p:spPr>
        <p:txBody>
          <a:bodyPr>
            <a:normAutofit fontScale="25000" lnSpcReduction="20000"/>
          </a:bodyPr>
          <a:lstStyle/>
          <a:p>
            <a:pPr marL="0" indent="0">
              <a:buNone/>
            </a:pPr>
            <a:r>
              <a:rPr lang="en-US" sz="14400" b="1" dirty="0" smtClean="0"/>
              <a:t>What is better for the next 10 years? </a:t>
            </a:r>
          </a:p>
          <a:p>
            <a:pPr marL="0" indent="0">
              <a:buNone/>
            </a:pPr>
            <a:endParaRPr lang="en-US" sz="14400" dirty="0" smtClean="0"/>
          </a:p>
          <a:p>
            <a:pPr marL="0" indent="0">
              <a:buNone/>
            </a:pPr>
            <a:r>
              <a:rPr lang="en-US" sz="14400" dirty="0"/>
              <a:t>T</a:t>
            </a:r>
            <a:r>
              <a:rPr lang="en-US" sz="14400" dirty="0" smtClean="0"/>
              <a:t>en million dollars in golf course subsidies for a limited number of residences and non-residences?         </a:t>
            </a:r>
          </a:p>
          <a:p>
            <a:pPr marL="0" indent="0">
              <a:buNone/>
            </a:pPr>
            <a:r>
              <a:rPr lang="en-US" sz="14400" dirty="0"/>
              <a:t>	</a:t>
            </a:r>
            <a:r>
              <a:rPr lang="en-US" sz="14400" dirty="0" smtClean="0"/>
              <a:t>			 Or</a:t>
            </a:r>
          </a:p>
          <a:p>
            <a:pPr marL="0" indent="0">
              <a:buNone/>
            </a:pPr>
            <a:r>
              <a:rPr lang="en-US" sz="14400" dirty="0" smtClean="0"/>
              <a:t>Using the Ten million dollar to invest in our community where all 1,086 lot owners received the benefit not just a few special interest  individuals?</a:t>
            </a:r>
            <a:endParaRPr lang="en-US" sz="14400" dirty="0"/>
          </a:p>
          <a:p>
            <a:pPr marL="0" indent="0">
              <a:buNone/>
            </a:pPr>
            <a:endParaRPr lang="en-US" sz="14400" dirty="0" smtClean="0"/>
          </a:p>
          <a:p>
            <a:pPr marL="0" indent="0">
              <a:buNone/>
            </a:pPr>
            <a:endParaRPr lang="en-US" sz="10000" dirty="0"/>
          </a:p>
          <a:p>
            <a:pPr marL="0" indent="0">
              <a:buNone/>
            </a:pPr>
            <a:endParaRPr lang="en-US" sz="4400" dirty="0" smtClean="0"/>
          </a:p>
          <a:p>
            <a:pPr marL="0" indent="0">
              <a:buNone/>
            </a:pPr>
            <a:r>
              <a:rPr lang="en-US" sz="4400" dirty="0" smtClean="0"/>
              <a:t> </a:t>
            </a:r>
            <a:endParaRPr lang="en-US" sz="4400" dirty="0"/>
          </a:p>
          <a:p>
            <a:pPr marL="0" indent="0">
              <a:buNone/>
            </a:pPr>
            <a:endParaRPr lang="en-US" sz="4400" dirty="0" smtClean="0"/>
          </a:p>
          <a:p>
            <a:pPr marL="0" indent="0">
              <a:buNone/>
            </a:pPr>
            <a:endParaRPr lang="en-US" sz="4400" dirty="0" smtClean="0"/>
          </a:p>
        </p:txBody>
      </p:sp>
      <p:sp>
        <p:nvSpPr>
          <p:cNvPr id="4" name="Slide Number Placeholder 3"/>
          <p:cNvSpPr>
            <a:spLocks noGrp="1"/>
          </p:cNvSpPr>
          <p:nvPr>
            <p:ph type="sldNum" sz="quarter" idx="12"/>
          </p:nvPr>
        </p:nvSpPr>
        <p:spPr/>
        <p:txBody>
          <a:bodyPr/>
          <a:lstStyle/>
          <a:p>
            <a:fld id="{7399FD3D-A76B-442F-A724-E1F55F6D8A62}" type="slidenum">
              <a:rPr lang="en-US" smtClean="0"/>
              <a:t>114</a:t>
            </a:fld>
            <a:endParaRPr lang="en-US" dirty="0"/>
          </a:p>
        </p:txBody>
      </p:sp>
    </p:spTree>
    <p:extLst>
      <p:ext uri="{BB962C8B-B14F-4D97-AF65-F5344CB8AC3E}">
        <p14:creationId xmlns:p14="http://schemas.microsoft.com/office/powerpoint/2010/main" val="790097694"/>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dirty="0" smtClean="0"/>
              <a:t>We Can Do Better</a:t>
            </a:r>
            <a:endParaRPr lang="en-US" dirty="0"/>
          </a:p>
        </p:txBody>
      </p:sp>
      <p:sp>
        <p:nvSpPr>
          <p:cNvPr id="3" name="Content Placeholder 2"/>
          <p:cNvSpPr>
            <a:spLocks noGrp="1"/>
          </p:cNvSpPr>
          <p:nvPr>
            <p:ph idx="1"/>
          </p:nvPr>
        </p:nvSpPr>
        <p:spPr>
          <a:xfrm>
            <a:off x="304800" y="1295400"/>
            <a:ext cx="8610600" cy="4830763"/>
          </a:xfrm>
        </p:spPr>
        <p:txBody>
          <a:bodyPr>
            <a:normAutofit fontScale="92500" lnSpcReduction="10000"/>
          </a:bodyPr>
          <a:lstStyle/>
          <a:p>
            <a:pPr marL="0" indent="0" algn="ctr">
              <a:buNone/>
            </a:pPr>
            <a:endParaRPr lang="en-US" dirty="0" smtClean="0"/>
          </a:p>
          <a:p>
            <a:pPr marL="0" indent="0" algn="ctr">
              <a:buNone/>
            </a:pPr>
            <a:r>
              <a:rPr lang="en-US" sz="3600" dirty="0" smtClean="0"/>
              <a:t>Arrowcreek offers lot owners the following:</a:t>
            </a:r>
          </a:p>
          <a:p>
            <a:pPr marL="0" indent="0">
              <a:buNone/>
            </a:pPr>
            <a:endParaRPr lang="en-US" sz="3600" dirty="0"/>
          </a:p>
          <a:p>
            <a:pPr marL="0" indent="0">
              <a:buNone/>
            </a:pPr>
            <a:r>
              <a:rPr lang="en-US" sz="3600" dirty="0" smtClean="0"/>
              <a:t>	1. Unlimited community activities</a:t>
            </a:r>
          </a:p>
          <a:p>
            <a:pPr marL="0" indent="0">
              <a:buNone/>
            </a:pPr>
            <a:endParaRPr lang="en-US" sz="3600" dirty="0"/>
          </a:p>
          <a:p>
            <a:pPr marL="0" indent="0">
              <a:buNone/>
            </a:pPr>
            <a:r>
              <a:rPr lang="en-US" sz="3600" dirty="0" smtClean="0"/>
              <a:t>	2. Let’s use lot owner money to build 	Arrowcreek into a destination community</a:t>
            </a:r>
          </a:p>
          <a:p>
            <a:pPr marL="0" indent="0">
              <a:buNone/>
            </a:pPr>
            <a:endParaRPr lang="en-US" sz="3600" dirty="0"/>
          </a:p>
          <a:p>
            <a:pPr marL="0" indent="0">
              <a:buNone/>
            </a:pPr>
            <a:r>
              <a:rPr lang="en-US" sz="3600" dirty="0" smtClean="0"/>
              <a:t>	3. We could offer any of the following:</a:t>
            </a:r>
            <a:endParaRPr lang="en-US" sz="3600" dirty="0"/>
          </a:p>
        </p:txBody>
      </p:sp>
      <p:sp>
        <p:nvSpPr>
          <p:cNvPr id="4" name="Slide Number Placeholder 3"/>
          <p:cNvSpPr>
            <a:spLocks noGrp="1"/>
          </p:cNvSpPr>
          <p:nvPr>
            <p:ph type="sldNum" sz="quarter" idx="12"/>
          </p:nvPr>
        </p:nvSpPr>
        <p:spPr/>
        <p:txBody>
          <a:bodyPr/>
          <a:lstStyle/>
          <a:p>
            <a:fld id="{7399FD3D-A76B-442F-A724-E1F55F6D8A62}" type="slidenum">
              <a:rPr lang="en-US" smtClean="0"/>
              <a:t>115</a:t>
            </a:fld>
            <a:endParaRPr lang="en-US" dirty="0"/>
          </a:p>
        </p:txBody>
      </p:sp>
    </p:spTree>
    <p:extLst>
      <p:ext uri="{BB962C8B-B14F-4D97-AF65-F5344CB8AC3E}">
        <p14:creationId xmlns:p14="http://schemas.microsoft.com/office/powerpoint/2010/main" val="2763185891"/>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We Can Do Better</a:t>
            </a:r>
            <a:endParaRPr lang="en-US" dirty="0"/>
          </a:p>
        </p:txBody>
      </p:sp>
      <p:sp>
        <p:nvSpPr>
          <p:cNvPr id="3" name="Content Placeholder 2"/>
          <p:cNvSpPr>
            <a:spLocks noGrp="1"/>
          </p:cNvSpPr>
          <p:nvPr>
            <p:ph idx="1"/>
          </p:nvPr>
        </p:nvSpPr>
        <p:spPr/>
        <p:txBody>
          <a:bodyPr>
            <a:normAutofit fontScale="92500" lnSpcReduction="10000"/>
          </a:bodyPr>
          <a:lstStyle/>
          <a:p>
            <a:pPr marL="0" indent="0" algn="ctr">
              <a:buNone/>
            </a:pPr>
            <a:r>
              <a:rPr lang="en-US" dirty="0"/>
              <a:t> </a:t>
            </a:r>
            <a:r>
              <a:rPr lang="en-US" dirty="0" smtClean="0"/>
              <a:t>We could offer any of the following:</a:t>
            </a:r>
          </a:p>
          <a:p>
            <a:pPr marL="0" indent="0" algn="ctr">
              <a:buNone/>
            </a:pPr>
            <a:endParaRPr lang="en-US" sz="1100" dirty="0" smtClean="0"/>
          </a:p>
          <a:p>
            <a:pPr marL="514350" indent="-514350">
              <a:buAutoNum type="arabicPeriod"/>
            </a:pPr>
            <a:r>
              <a:rPr lang="en-US" sz="3900" dirty="0" smtClean="0"/>
              <a:t>Beautification Plan</a:t>
            </a:r>
          </a:p>
          <a:p>
            <a:pPr marL="514350" indent="-514350">
              <a:buAutoNum type="arabicPeriod"/>
            </a:pPr>
            <a:r>
              <a:rPr lang="en-US" sz="3900" dirty="0" smtClean="0"/>
              <a:t>Films in the Park</a:t>
            </a:r>
          </a:p>
          <a:p>
            <a:pPr marL="514350" indent="-514350">
              <a:buAutoNum type="arabicPeriod"/>
            </a:pPr>
            <a:r>
              <a:rPr lang="en-US" sz="3900" dirty="0" smtClean="0"/>
              <a:t>Pickle Ball courts</a:t>
            </a:r>
          </a:p>
          <a:p>
            <a:pPr marL="514350" indent="-514350">
              <a:buAutoNum type="arabicPeriod"/>
            </a:pPr>
            <a:r>
              <a:rPr lang="en-US" sz="3900" dirty="0" smtClean="0"/>
              <a:t>Dog Parks</a:t>
            </a:r>
          </a:p>
          <a:p>
            <a:pPr marL="514350" indent="-514350">
              <a:buAutoNum type="arabicPeriod"/>
            </a:pPr>
            <a:r>
              <a:rPr lang="en-US" sz="3900" dirty="0" smtClean="0"/>
              <a:t>Lawn Bowling</a:t>
            </a:r>
          </a:p>
          <a:p>
            <a:pPr marL="514350" indent="-514350">
              <a:buAutoNum type="arabicPeriod"/>
            </a:pPr>
            <a:r>
              <a:rPr lang="en-US" sz="3900" dirty="0" smtClean="0"/>
              <a:t>Bocce Ball Courts</a:t>
            </a:r>
            <a:endParaRPr lang="en-US" sz="3900" dirty="0"/>
          </a:p>
        </p:txBody>
      </p:sp>
      <p:sp>
        <p:nvSpPr>
          <p:cNvPr id="4" name="Slide Number Placeholder 3"/>
          <p:cNvSpPr>
            <a:spLocks noGrp="1"/>
          </p:cNvSpPr>
          <p:nvPr>
            <p:ph type="sldNum" sz="quarter" idx="12"/>
          </p:nvPr>
        </p:nvSpPr>
        <p:spPr/>
        <p:txBody>
          <a:bodyPr/>
          <a:lstStyle/>
          <a:p>
            <a:fld id="{7399FD3D-A76B-442F-A724-E1F55F6D8A62}" type="slidenum">
              <a:rPr lang="en-US" smtClean="0"/>
              <a:t>116</a:t>
            </a:fld>
            <a:endParaRPr lang="en-US" dirty="0"/>
          </a:p>
        </p:txBody>
      </p:sp>
    </p:spTree>
    <p:extLst>
      <p:ext uri="{BB962C8B-B14F-4D97-AF65-F5344CB8AC3E}">
        <p14:creationId xmlns:p14="http://schemas.microsoft.com/office/powerpoint/2010/main" val="2924229930"/>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We Can Do Better</a:t>
            </a:r>
            <a:endParaRPr lang="en-US" dirty="0"/>
          </a:p>
        </p:txBody>
      </p:sp>
      <p:sp>
        <p:nvSpPr>
          <p:cNvPr id="3" name="Content Placeholder 2"/>
          <p:cNvSpPr>
            <a:spLocks noGrp="1"/>
          </p:cNvSpPr>
          <p:nvPr>
            <p:ph idx="1"/>
          </p:nvPr>
        </p:nvSpPr>
        <p:spPr/>
        <p:txBody>
          <a:bodyPr>
            <a:normAutofit fontScale="92500" lnSpcReduction="20000"/>
          </a:bodyPr>
          <a:lstStyle/>
          <a:p>
            <a:pPr marL="0" indent="0" algn="ctr">
              <a:buNone/>
            </a:pPr>
            <a:r>
              <a:rPr lang="en-US" sz="3600" dirty="0"/>
              <a:t> </a:t>
            </a:r>
            <a:r>
              <a:rPr lang="en-US" sz="3600" dirty="0" smtClean="0"/>
              <a:t>We could offer any of the following:</a:t>
            </a:r>
          </a:p>
          <a:p>
            <a:pPr marL="0" indent="0" algn="ctr">
              <a:buNone/>
            </a:pPr>
            <a:endParaRPr lang="en-US" sz="3600" dirty="0" smtClean="0"/>
          </a:p>
          <a:p>
            <a:pPr marL="0" indent="0">
              <a:buNone/>
            </a:pPr>
            <a:r>
              <a:rPr lang="en-US" sz="3900" dirty="0" smtClean="0"/>
              <a:t>7. Lights for the Tennis courts</a:t>
            </a:r>
          </a:p>
          <a:p>
            <a:pPr marL="0" indent="0">
              <a:buNone/>
            </a:pPr>
            <a:r>
              <a:rPr lang="en-US" sz="3900" dirty="0" smtClean="0"/>
              <a:t>8. Kids Parks</a:t>
            </a:r>
          </a:p>
          <a:p>
            <a:pPr marL="0" indent="0">
              <a:buNone/>
            </a:pPr>
            <a:r>
              <a:rPr lang="en-US" sz="3900" dirty="0" smtClean="0"/>
              <a:t>9. Fishing Pond</a:t>
            </a:r>
          </a:p>
          <a:p>
            <a:pPr marL="0" indent="0">
              <a:buNone/>
            </a:pPr>
            <a:r>
              <a:rPr lang="en-US" sz="3900" dirty="0" smtClean="0"/>
              <a:t>10. Bike Course</a:t>
            </a:r>
          </a:p>
          <a:p>
            <a:pPr marL="0" indent="0">
              <a:buNone/>
            </a:pPr>
            <a:r>
              <a:rPr lang="en-US" sz="3900" dirty="0" smtClean="0"/>
              <a:t>11. Dome for the swimming pool</a:t>
            </a:r>
          </a:p>
          <a:p>
            <a:pPr marL="0" indent="0">
              <a:buNone/>
            </a:pPr>
            <a:r>
              <a:rPr lang="en-US" sz="3900" dirty="0" smtClean="0"/>
              <a:t>12. Soft ball field</a:t>
            </a:r>
          </a:p>
          <a:p>
            <a:pPr marL="0" indent="0" algn="ctr">
              <a:buNone/>
            </a:pPr>
            <a:endParaRPr lang="en-US" dirty="0" smtClean="0"/>
          </a:p>
        </p:txBody>
      </p:sp>
      <p:sp>
        <p:nvSpPr>
          <p:cNvPr id="4" name="Slide Number Placeholder 3"/>
          <p:cNvSpPr>
            <a:spLocks noGrp="1"/>
          </p:cNvSpPr>
          <p:nvPr>
            <p:ph type="sldNum" sz="quarter" idx="12"/>
          </p:nvPr>
        </p:nvSpPr>
        <p:spPr/>
        <p:txBody>
          <a:bodyPr/>
          <a:lstStyle/>
          <a:p>
            <a:fld id="{7399FD3D-A76B-442F-A724-E1F55F6D8A62}" type="slidenum">
              <a:rPr lang="en-US" smtClean="0"/>
              <a:t>117</a:t>
            </a:fld>
            <a:endParaRPr lang="en-US" dirty="0"/>
          </a:p>
        </p:txBody>
      </p:sp>
    </p:spTree>
    <p:extLst>
      <p:ext uri="{BB962C8B-B14F-4D97-AF65-F5344CB8AC3E}">
        <p14:creationId xmlns:p14="http://schemas.microsoft.com/office/powerpoint/2010/main" val="3096534252"/>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We Can Do Better</a:t>
            </a:r>
            <a:endParaRPr lang="en-US" dirty="0"/>
          </a:p>
        </p:txBody>
      </p:sp>
      <p:sp>
        <p:nvSpPr>
          <p:cNvPr id="3" name="Content Placeholder 2"/>
          <p:cNvSpPr>
            <a:spLocks noGrp="1"/>
          </p:cNvSpPr>
          <p:nvPr>
            <p:ph idx="1"/>
          </p:nvPr>
        </p:nvSpPr>
        <p:spPr>
          <a:xfrm>
            <a:off x="457200" y="1600200"/>
            <a:ext cx="8229600" cy="4876800"/>
          </a:xfrm>
        </p:spPr>
        <p:txBody>
          <a:bodyPr>
            <a:normAutofit lnSpcReduction="10000"/>
          </a:bodyPr>
          <a:lstStyle/>
          <a:p>
            <a:pPr marL="0" indent="0" algn="ctr">
              <a:buNone/>
            </a:pPr>
            <a:r>
              <a:rPr lang="en-US" dirty="0"/>
              <a:t> </a:t>
            </a:r>
            <a:r>
              <a:rPr lang="en-US" sz="3900" dirty="0" smtClean="0"/>
              <a:t>We could offer any of the following:</a:t>
            </a:r>
          </a:p>
          <a:p>
            <a:pPr marL="0" indent="0" algn="ctr">
              <a:buNone/>
            </a:pPr>
            <a:endParaRPr lang="en-US" sz="1500" dirty="0" smtClean="0"/>
          </a:p>
          <a:p>
            <a:pPr marL="0" indent="0">
              <a:buNone/>
            </a:pPr>
            <a:r>
              <a:rPr lang="en-US" sz="3900" dirty="0" smtClean="0"/>
              <a:t>13. Sledding hill</a:t>
            </a:r>
          </a:p>
          <a:p>
            <a:pPr marL="0" indent="0">
              <a:buNone/>
            </a:pPr>
            <a:r>
              <a:rPr lang="en-US" sz="3900" dirty="0" smtClean="0"/>
              <a:t>14. Shuffle Board courts</a:t>
            </a:r>
          </a:p>
          <a:p>
            <a:pPr marL="0" indent="0">
              <a:buNone/>
            </a:pPr>
            <a:r>
              <a:rPr lang="en-US" sz="3900" dirty="0" smtClean="0"/>
              <a:t>15. Parks like Harbottle</a:t>
            </a:r>
          </a:p>
          <a:p>
            <a:pPr marL="0" indent="0">
              <a:buNone/>
            </a:pPr>
            <a:r>
              <a:rPr lang="en-US" sz="3900" dirty="0" smtClean="0"/>
              <a:t>16. Volleyball courts</a:t>
            </a:r>
          </a:p>
          <a:p>
            <a:pPr marL="0" indent="0">
              <a:buNone/>
            </a:pPr>
            <a:r>
              <a:rPr lang="en-US" sz="3900" dirty="0" smtClean="0"/>
              <a:t>17. Bird watching area</a:t>
            </a:r>
          </a:p>
          <a:p>
            <a:pPr marL="0" indent="0">
              <a:buNone/>
            </a:pPr>
            <a:r>
              <a:rPr lang="en-US" sz="3900" dirty="0" smtClean="0"/>
              <a:t>18. Community Vegetable Garden</a:t>
            </a:r>
          </a:p>
        </p:txBody>
      </p:sp>
      <p:sp>
        <p:nvSpPr>
          <p:cNvPr id="4" name="Slide Number Placeholder 3"/>
          <p:cNvSpPr>
            <a:spLocks noGrp="1"/>
          </p:cNvSpPr>
          <p:nvPr>
            <p:ph type="sldNum" sz="quarter" idx="12"/>
          </p:nvPr>
        </p:nvSpPr>
        <p:spPr/>
        <p:txBody>
          <a:bodyPr/>
          <a:lstStyle/>
          <a:p>
            <a:fld id="{7399FD3D-A76B-442F-A724-E1F55F6D8A62}" type="slidenum">
              <a:rPr lang="en-US" smtClean="0"/>
              <a:t>118</a:t>
            </a:fld>
            <a:endParaRPr lang="en-US" dirty="0"/>
          </a:p>
        </p:txBody>
      </p:sp>
    </p:spTree>
    <p:extLst>
      <p:ext uri="{BB962C8B-B14F-4D97-AF65-F5344CB8AC3E}">
        <p14:creationId xmlns:p14="http://schemas.microsoft.com/office/powerpoint/2010/main" val="3969503271"/>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r>
              <a:rPr lang="en-US" dirty="0" smtClean="0"/>
              <a:t>We Can Do Better</a:t>
            </a:r>
            <a:endParaRPr lang="en-US" dirty="0"/>
          </a:p>
        </p:txBody>
      </p:sp>
      <p:sp>
        <p:nvSpPr>
          <p:cNvPr id="3" name="Content Placeholder 2"/>
          <p:cNvSpPr>
            <a:spLocks noGrp="1"/>
          </p:cNvSpPr>
          <p:nvPr>
            <p:ph idx="1"/>
          </p:nvPr>
        </p:nvSpPr>
        <p:spPr>
          <a:xfrm>
            <a:off x="457200" y="1295400"/>
            <a:ext cx="8229600" cy="5181600"/>
          </a:xfrm>
        </p:spPr>
        <p:txBody>
          <a:bodyPr>
            <a:noAutofit/>
          </a:bodyPr>
          <a:lstStyle/>
          <a:p>
            <a:pPr marL="0" indent="0" algn="ctr">
              <a:buNone/>
            </a:pPr>
            <a:r>
              <a:rPr lang="en-US" dirty="0"/>
              <a:t> </a:t>
            </a:r>
            <a:r>
              <a:rPr lang="en-US" dirty="0" smtClean="0"/>
              <a:t>We could offer any of the following:</a:t>
            </a:r>
          </a:p>
          <a:p>
            <a:pPr marL="0" indent="0" algn="ctr">
              <a:buNone/>
            </a:pPr>
            <a:endParaRPr lang="en-US" dirty="0" smtClean="0"/>
          </a:p>
          <a:p>
            <a:pPr marL="0" indent="0">
              <a:buNone/>
            </a:pPr>
            <a:r>
              <a:rPr lang="en-US" sz="3600" dirty="0" smtClean="0"/>
              <a:t>19. Horseshoe pits</a:t>
            </a:r>
          </a:p>
          <a:p>
            <a:pPr marL="0" indent="0">
              <a:buNone/>
            </a:pPr>
            <a:r>
              <a:rPr lang="en-US" sz="3600" dirty="0" smtClean="0"/>
              <a:t>20. Racquet Ball Court</a:t>
            </a:r>
          </a:p>
          <a:p>
            <a:pPr marL="0" indent="0">
              <a:buNone/>
            </a:pPr>
            <a:r>
              <a:rPr lang="en-US" sz="3600" dirty="0" smtClean="0"/>
              <a:t>21. Ping Pong Table</a:t>
            </a:r>
          </a:p>
          <a:p>
            <a:pPr marL="0" indent="0">
              <a:buNone/>
            </a:pPr>
            <a:r>
              <a:rPr lang="en-US" sz="3600" dirty="0" smtClean="0"/>
              <a:t>22. Pool Table</a:t>
            </a:r>
          </a:p>
          <a:p>
            <a:pPr marL="0" indent="0">
              <a:buNone/>
            </a:pPr>
            <a:r>
              <a:rPr lang="en-US" sz="3600" dirty="0" smtClean="0"/>
              <a:t>23. Massages</a:t>
            </a:r>
          </a:p>
          <a:p>
            <a:pPr marL="0" indent="0">
              <a:buNone/>
            </a:pPr>
            <a:r>
              <a:rPr lang="en-US" sz="3600" dirty="0" smtClean="0"/>
              <a:t>24. Pilates</a:t>
            </a:r>
          </a:p>
        </p:txBody>
      </p:sp>
      <p:sp>
        <p:nvSpPr>
          <p:cNvPr id="4" name="Slide Number Placeholder 3"/>
          <p:cNvSpPr>
            <a:spLocks noGrp="1"/>
          </p:cNvSpPr>
          <p:nvPr>
            <p:ph type="sldNum" sz="quarter" idx="12"/>
          </p:nvPr>
        </p:nvSpPr>
        <p:spPr/>
        <p:txBody>
          <a:bodyPr/>
          <a:lstStyle/>
          <a:p>
            <a:fld id="{7399FD3D-A76B-442F-A724-E1F55F6D8A62}" type="slidenum">
              <a:rPr lang="en-US" smtClean="0"/>
              <a:t>119</a:t>
            </a:fld>
            <a:endParaRPr lang="en-US" dirty="0"/>
          </a:p>
        </p:txBody>
      </p:sp>
    </p:spTree>
    <p:extLst>
      <p:ext uri="{BB962C8B-B14F-4D97-AF65-F5344CB8AC3E}">
        <p14:creationId xmlns:p14="http://schemas.microsoft.com/office/powerpoint/2010/main" val="1768600449"/>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r>
              <a:rPr lang="en-US" dirty="0" smtClean="0"/>
              <a:t>We Can Do Better</a:t>
            </a:r>
            <a:endParaRPr lang="en-US" dirty="0"/>
          </a:p>
        </p:txBody>
      </p:sp>
      <p:sp>
        <p:nvSpPr>
          <p:cNvPr id="3" name="Content Placeholder 2"/>
          <p:cNvSpPr>
            <a:spLocks noGrp="1"/>
          </p:cNvSpPr>
          <p:nvPr>
            <p:ph idx="1"/>
          </p:nvPr>
        </p:nvSpPr>
        <p:spPr>
          <a:xfrm>
            <a:off x="457200" y="1295400"/>
            <a:ext cx="8229600" cy="5181600"/>
          </a:xfrm>
        </p:spPr>
        <p:txBody>
          <a:bodyPr>
            <a:noAutofit/>
          </a:bodyPr>
          <a:lstStyle/>
          <a:p>
            <a:pPr marL="0" indent="0" algn="ctr">
              <a:buNone/>
            </a:pPr>
            <a:r>
              <a:rPr lang="en-US" dirty="0"/>
              <a:t> </a:t>
            </a:r>
            <a:r>
              <a:rPr lang="en-US" dirty="0" smtClean="0"/>
              <a:t>We could offer any of the following:</a:t>
            </a:r>
          </a:p>
          <a:p>
            <a:pPr marL="0" indent="0">
              <a:buNone/>
            </a:pPr>
            <a:endParaRPr lang="en-US" dirty="0" smtClean="0"/>
          </a:p>
          <a:p>
            <a:pPr marL="0" indent="0">
              <a:buNone/>
            </a:pPr>
            <a:r>
              <a:rPr lang="en-US" dirty="0" smtClean="0"/>
              <a:t>25. Frisbee Golf</a:t>
            </a:r>
          </a:p>
          <a:p>
            <a:pPr marL="0" indent="0">
              <a:buNone/>
            </a:pPr>
            <a:r>
              <a:rPr lang="en-US" dirty="0" smtClean="0"/>
              <a:t>26. Dome for One Tennis Court</a:t>
            </a:r>
          </a:p>
          <a:p>
            <a:pPr marL="0" indent="0">
              <a:buNone/>
            </a:pPr>
            <a:r>
              <a:rPr lang="en-US" dirty="0" smtClean="0"/>
              <a:t>27. Miniature Golf Course</a:t>
            </a:r>
          </a:p>
          <a:p>
            <a:pPr marL="0" indent="0">
              <a:buNone/>
            </a:pPr>
            <a:r>
              <a:rPr lang="en-US" dirty="0" smtClean="0"/>
              <a:t>28. Walking Trails</a:t>
            </a:r>
          </a:p>
          <a:p>
            <a:pPr marL="0" indent="0">
              <a:buNone/>
            </a:pPr>
            <a:r>
              <a:rPr lang="en-US" dirty="0" smtClean="0"/>
              <a:t>29. Game Room (Cards &amp; Games)</a:t>
            </a:r>
          </a:p>
          <a:p>
            <a:pPr marL="0" indent="0">
              <a:buNone/>
            </a:pPr>
            <a:r>
              <a:rPr lang="en-US" dirty="0" smtClean="0"/>
              <a:t>30.  Larger Work Out Room</a:t>
            </a:r>
          </a:p>
        </p:txBody>
      </p:sp>
      <p:sp>
        <p:nvSpPr>
          <p:cNvPr id="4" name="Slide Number Placeholder 3"/>
          <p:cNvSpPr>
            <a:spLocks noGrp="1"/>
          </p:cNvSpPr>
          <p:nvPr>
            <p:ph type="sldNum" sz="quarter" idx="12"/>
          </p:nvPr>
        </p:nvSpPr>
        <p:spPr/>
        <p:txBody>
          <a:bodyPr/>
          <a:lstStyle/>
          <a:p>
            <a:fld id="{7399FD3D-A76B-442F-A724-E1F55F6D8A62}" type="slidenum">
              <a:rPr lang="en-US" smtClean="0"/>
              <a:t>120</a:t>
            </a:fld>
            <a:endParaRPr lang="en-US" dirty="0"/>
          </a:p>
        </p:txBody>
      </p:sp>
    </p:spTree>
    <p:extLst>
      <p:ext uri="{BB962C8B-B14F-4D97-AF65-F5344CB8AC3E}">
        <p14:creationId xmlns:p14="http://schemas.microsoft.com/office/powerpoint/2010/main" val="3495175873"/>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Beautification Plan</a:t>
            </a:r>
            <a:endParaRPr lang="en-US" dirty="0"/>
          </a:p>
        </p:txBody>
      </p:sp>
      <p:sp>
        <p:nvSpPr>
          <p:cNvPr id="3" name="Content Placeholder 2"/>
          <p:cNvSpPr>
            <a:spLocks noGrp="1"/>
          </p:cNvSpPr>
          <p:nvPr>
            <p:ph idx="1"/>
          </p:nvPr>
        </p:nvSpPr>
        <p:spPr>
          <a:xfrm>
            <a:off x="457200" y="1524000"/>
            <a:ext cx="8229600" cy="4602163"/>
          </a:xfrm>
        </p:spPr>
        <p:txBody>
          <a:bodyPr/>
          <a:lstStyle/>
          <a:p>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121</a:t>
            </a:fld>
            <a:endParaRPr lang="en-US" dirty="0"/>
          </a:p>
        </p:txBody>
      </p:sp>
      <p:pic>
        <p:nvPicPr>
          <p:cNvPr id="2050" name="Picture 2" descr="C:\Users\Dr. Forrest\AppData\Local\Microsoft\Windows\Temporary Internet Files\Content.IE5\KC59YAES\MP900400383[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53" y="1447800"/>
            <a:ext cx="9144000" cy="472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9579666"/>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Beautification</a:t>
            </a:r>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122</a:t>
            </a:fld>
            <a:endParaRPr lang="en-US" dirty="0"/>
          </a:p>
        </p:txBody>
      </p:sp>
      <p:pic>
        <p:nvPicPr>
          <p:cNvPr id="6146" name="Picture 2" descr="F:\DCIM\101ND200\_DSC0148.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191497" y="1600200"/>
            <a:ext cx="6761006"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0389685"/>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Beautification</a:t>
            </a:r>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123</a:t>
            </a:fld>
            <a:endParaRPr lang="en-US" dirty="0"/>
          </a:p>
        </p:txBody>
      </p:sp>
      <p:pic>
        <p:nvPicPr>
          <p:cNvPr id="21506" name="Picture 2" descr="F:\DCIM\101ND200\_DSC0329.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191497" y="1600200"/>
            <a:ext cx="6761006"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6102618"/>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Films in the Park</a:t>
            </a:r>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124</a:t>
            </a:fld>
            <a:endParaRPr lang="en-US" dirty="0"/>
          </a:p>
        </p:txBody>
      </p:sp>
      <p:pic>
        <p:nvPicPr>
          <p:cNvPr id="3074" name="Picture 2" descr="C:\Users\Dr. Forrest\AppData\Local\Microsoft\Windows\Temporary Internet Files\Content.IE5\RHAYIGC7\MC900045105[1].wmf"/>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447800" y="1295400"/>
            <a:ext cx="6400799" cy="48843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5568505"/>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Pickle Ball Courts</a:t>
            </a:r>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125</a:t>
            </a:fld>
            <a:endParaRPr lang="en-US" dirty="0"/>
          </a:p>
        </p:txBody>
      </p:sp>
      <p:sp>
        <p:nvSpPr>
          <p:cNvPr id="5" name="Rectangle 1"/>
          <p:cNvSpPr>
            <a:spLocks noChangeArrowheads="1"/>
          </p:cNvSpPr>
          <p:nvPr/>
        </p:nvSpPr>
        <p:spPr bwMode="auto">
          <a:xfrm>
            <a:off x="0" y="-469359"/>
            <a:ext cx="9144000" cy="938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hlinkClick r:id="rId2"/>
              </a:rPr>
              <a:t>  </a:t>
            </a:r>
            <a:r>
              <a:rPr kumimoji="0" lang="en-US" sz="3700" b="0" i="0" u="none" strike="noStrike" cap="none" normalizeH="0" baseline="0" dirty="0" smtClean="0">
                <a:ln>
                  <a:noFill/>
                </a:ln>
                <a:solidFill>
                  <a:schemeClr val="tx1"/>
                </a:solidFill>
                <a:effectLst/>
                <a:latin typeface="Arial" charset="0"/>
                <a:cs typeface="Arial" charset="0"/>
              </a:rPr>
              <a:t> </a:t>
            </a:r>
            <a:r>
              <a:rPr kumimoji="0" lang="en-US" sz="1800" b="0" i="0" u="none" strike="noStrike" cap="none" normalizeH="0" baseline="0" dirty="0" smtClean="0">
                <a:ln>
                  <a:noFill/>
                </a:ln>
                <a:solidFill>
                  <a:schemeClr val="tx1"/>
                </a:solidFill>
                <a:effectLst/>
                <a:latin typeface="Arial" charset="0"/>
                <a:cs typeface="Arial"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hlinkClick r:id="rId3"/>
              </a:rPr>
              <a:t>  </a:t>
            </a:r>
            <a:r>
              <a:rPr kumimoji="0" lang="en-US" sz="1400" b="0" i="0" u="none" strike="noStrike" cap="none" normalizeH="0" baseline="0" dirty="0" smtClean="0">
                <a:ln>
                  <a:noFill/>
                </a:ln>
                <a:solidFill>
                  <a:schemeClr val="tx1"/>
                </a:solidFill>
                <a:effectLst/>
                <a:latin typeface="Arial" charset="0"/>
                <a:cs typeface="Arial" charset="0"/>
              </a:rPr>
              <a:t> </a:t>
            </a:r>
            <a:r>
              <a:rPr kumimoji="0" lang="en-US" sz="1800" b="0" i="0" u="none" strike="noStrike" cap="none" normalizeH="0" baseline="0" dirty="0" smtClean="0">
                <a:ln>
                  <a:noFill/>
                </a:ln>
                <a:solidFill>
                  <a:schemeClr val="tx1"/>
                </a:solidFill>
                <a:effectLst/>
                <a:latin typeface="Arial" charset="0"/>
                <a:cs typeface="Arial" charset="0"/>
              </a:rPr>
              <a:t>  </a:t>
            </a:r>
          </a:p>
        </p:txBody>
      </p:sp>
      <p:pic>
        <p:nvPicPr>
          <p:cNvPr id="24578" name="Picture 2" descr="Montreux Golf Logo">
            <a:hlinkClick r:id="rId2"/>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575" y="-2616200"/>
            <a:ext cx="2924175" cy="600075"/>
          </a:xfrm>
          <a:prstGeom prst="rect">
            <a:avLst/>
          </a:prstGeom>
          <a:noFill/>
          <a:extLst>
            <a:ext uri="{909E8E84-426E-40DD-AFC4-6F175D3DCCD1}">
              <a14:hiddenFill xmlns:a14="http://schemas.microsoft.com/office/drawing/2010/main">
                <a:solidFill>
                  <a:srgbClr val="FFFFFF"/>
                </a:solidFill>
              </a14:hiddenFill>
            </a:ext>
          </a:extLst>
        </p:spPr>
      </p:pic>
      <p:pic>
        <p:nvPicPr>
          <p:cNvPr id="24579" name="Picture 3" descr="http://www.montreuxgolf.com/images/global/fb-icon.png">
            <a:hlinkClick r:id="rId3"/>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575" y="-2052638"/>
            <a:ext cx="238125" cy="228600"/>
          </a:xfrm>
          <a:prstGeom prst="rect">
            <a:avLst/>
          </a:prstGeom>
          <a:noFill/>
          <a:extLst>
            <a:ext uri="{909E8E84-426E-40DD-AFC4-6F175D3DCCD1}">
              <a14:hiddenFill xmlns:a14="http://schemas.microsoft.com/office/drawing/2010/main">
                <a:solidFill>
                  <a:srgbClr val="FFFFFF"/>
                </a:solidFill>
              </a14:hiddenFill>
            </a:ext>
          </a:extLst>
        </p:spPr>
      </p:pic>
      <p:pic>
        <p:nvPicPr>
          <p:cNvPr id="24580" name="Picture 4" descr="http://www.montreuxgolf.com/images/global/tw-icon.png">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2288" y="-2052638"/>
            <a:ext cx="228600" cy="2286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p:txBody>
          <a:bodyPr/>
          <a:lstStyle/>
          <a:p>
            <a:endParaRPr lang="en-US" dirty="0"/>
          </a:p>
        </p:txBody>
      </p:sp>
      <p:pic>
        <p:nvPicPr>
          <p:cNvPr id="3074" name="Picture 2" descr="C:\Users\Dr. Forrest\AppData\Local\Skitch\Screenshot_120114_125120_PM.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6588" y="1447800"/>
            <a:ext cx="8126412" cy="49630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0264265"/>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Dog Parks</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126</a:t>
            </a:fld>
            <a:endParaRPr lang="en-US" dirty="0"/>
          </a:p>
        </p:txBody>
      </p:sp>
      <p:pic>
        <p:nvPicPr>
          <p:cNvPr id="4098" name="Picture 2" descr="C:\Users\Dr. Forrest\AppData\Local\Microsoft\Windows\Temporary Internet Files\Content.IE5\9WWZ8SIT\MP900442508[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1" y="1905000"/>
            <a:ext cx="3200400" cy="396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9509033"/>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Lawn Bowling</a:t>
            </a:r>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127</a:t>
            </a:fld>
            <a:endParaRPr lang="en-US" dirty="0"/>
          </a:p>
        </p:txBody>
      </p:sp>
      <p:pic>
        <p:nvPicPr>
          <p:cNvPr id="4098" name="Picture 2" descr="C:\Users\Dr. Forrest\AppData\Local\Skitch\Screenshot_120114_125913_PM.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92680" y="2537301"/>
            <a:ext cx="4358640" cy="26517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6623362"/>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Lawn Bowling</a:t>
            </a:r>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128</a:t>
            </a:fld>
            <a:endParaRPr lang="en-US" dirty="0"/>
          </a:p>
        </p:txBody>
      </p:sp>
      <p:sp>
        <p:nvSpPr>
          <p:cNvPr id="5" name="Content Placeholder 4"/>
          <p:cNvSpPr>
            <a:spLocks noGrp="1"/>
          </p:cNvSpPr>
          <p:nvPr>
            <p:ph idx="1"/>
          </p:nvPr>
        </p:nvSpPr>
        <p:spPr/>
        <p:txBody>
          <a:bodyPr/>
          <a:lstStyle/>
          <a:p>
            <a:endParaRPr lang="en-US" dirty="0"/>
          </a:p>
        </p:txBody>
      </p:sp>
      <p:pic>
        <p:nvPicPr>
          <p:cNvPr id="5124" name="Picture 4" descr="C:\Users\Dr. Forrest\AppData\Local\Skitch\Screenshot_120114_030806_P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2387140"/>
            <a:ext cx="4648200" cy="31754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3870456"/>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Bocce Ball Courts</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129</a:t>
            </a:fld>
            <a:endParaRPr lang="en-US" dirty="0"/>
          </a:p>
        </p:txBody>
      </p:sp>
      <p:pic>
        <p:nvPicPr>
          <p:cNvPr id="2050" name="Picture 2" descr="C:\Users\Dr. Forrest\AppData\Local\Skitch\Screenshot_112714_042942_P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600200"/>
            <a:ext cx="8229600" cy="464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686601"/>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Lights for the Tennis Courts</a:t>
            </a:r>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130</a:t>
            </a:fld>
            <a:endParaRPr lang="en-US" dirty="0"/>
          </a:p>
        </p:txBody>
      </p:sp>
      <p:pic>
        <p:nvPicPr>
          <p:cNvPr id="7171" name="Picture 3" descr="C:\Users\Dr. Forrest\AppData\Local\Skitch\Screenshot_112714_041908_PM.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2134440"/>
            <a:ext cx="8229600" cy="34574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0695056"/>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Kids Parks</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131</a:t>
            </a:fld>
            <a:endParaRPr lang="en-US" dirty="0"/>
          </a:p>
        </p:txBody>
      </p:sp>
      <p:pic>
        <p:nvPicPr>
          <p:cNvPr id="2050" name="Picture 2" descr="C:\Users\Dr. Forrest\Desktop\_DSC034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1524000"/>
            <a:ext cx="8229600" cy="5029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9201602"/>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Fishing Pond</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132</a:t>
            </a:fld>
            <a:endParaRPr lang="en-US" dirty="0"/>
          </a:p>
        </p:txBody>
      </p:sp>
      <p:pic>
        <p:nvPicPr>
          <p:cNvPr id="9218" name="Picture 2" descr="C:\Users\Dr. Forrest\AppData\Local\Microsoft\Windows\Temporary Internet Files\Content.IE5\RHAYIGC7\MC900232521[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4600" y="1712040"/>
            <a:ext cx="3962400" cy="44258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0934246"/>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Bike Course</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133</a:t>
            </a:fld>
            <a:endParaRPr lang="en-US" dirty="0"/>
          </a:p>
        </p:txBody>
      </p:sp>
      <p:pic>
        <p:nvPicPr>
          <p:cNvPr id="10242" name="Picture 2" descr="C:\Users\Dr. Forrest\AppData\Local\Microsoft\Windows\Temporary Internet Files\Content.IE5\9WWZ8SIT\MP90040744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679574"/>
            <a:ext cx="6934199" cy="4492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5506827"/>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Dome for the Swimming Pool</a:t>
            </a:r>
            <a:endParaRPr lang="en-US" dirty="0"/>
          </a:p>
        </p:txBody>
      </p:sp>
      <p:sp>
        <p:nvSpPr>
          <p:cNvPr id="3" name="Content Placeholder 2"/>
          <p:cNvSpPr>
            <a:spLocks noGrp="1"/>
          </p:cNvSpPr>
          <p:nvPr>
            <p:ph idx="1"/>
          </p:nvPr>
        </p:nvSpPr>
        <p:spPr/>
        <p:txBody>
          <a:bodyPr>
            <a:normAutofit/>
          </a:bodyPr>
          <a:lstStyle/>
          <a:p>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134</a:t>
            </a:fld>
            <a:endParaRPr lang="en-US" dirty="0"/>
          </a:p>
        </p:txBody>
      </p:sp>
      <p:pic>
        <p:nvPicPr>
          <p:cNvPr id="26626" name="Picture 2" descr="C:\Users\Dr. Forrest\AppData\Local\Skitch\Screenshot_112714_040556_P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506" y="2819400"/>
            <a:ext cx="9144000" cy="3276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4164206"/>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Softball Field</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135</a:t>
            </a:fld>
            <a:endParaRPr lang="en-US" dirty="0"/>
          </a:p>
        </p:txBody>
      </p:sp>
      <p:pic>
        <p:nvPicPr>
          <p:cNvPr id="11266" name="Picture 2" descr="C:\Users\Dr. Forrest\AppData\Local\Microsoft\Windows\Temporary Internet Files\Content.IE5\9WWZ8SIT\MC900198810[1].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905000"/>
            <a:ext cx="6400800" cy="4038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9367625"/>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Sledding Hill</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136</a:t>
            </a:fld>
            <a:endParaRPr lang="en-US" dirty="0"/>
          </a:p>
        </p:txBody>
      </p:sp>
      <p:pic>
        <p:nvPicPr>
          <p:cNvPr id="12290" name="Picture 2" descr="C:\Users\Dr. Forrest\AppData\Local\Microsoft\Windows\Temporary Internet Files\Content.IE5\J0KG439W\MP900422133[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295399"/>
            <a:ext cx="8229600" cy="48117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1049674"/>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Shuffle Board </a:t>
            </a:r>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137</a:t>
            </a:fld>
            <a:endParaRPr lang="en-US" dirty="0"/>
          </a:p>
        </p:txBody>
      </p:sp>
      <p:pic>
        <p:nvPicPr>
          <p:cNvPr id="19458" name="Picture 2" descr="C:\Users\Dr. Forrest\AppData\Local\Skitch\Screenshot_120114_031047_PM.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00902" y="1368298"/>
            <a:ext cx="7247698" cy="4735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1629833"/>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Parks like Harbottle</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138</a:t>
            </a:fld>
            <a:endParaRPr lang="en-US" dirty="0"/>
          </a:p>
        </p:txBody>
      </p:sp>
      <p:pic>
        <p:nvPicPr>
          <p:cNvPr id="13314" name="Picture 2" descr="C:\Users\Dr. Forrest\AppData\Local\Microsoft\Windows\Temporary Internet Files\Content.IE5\9WWZ8SIT\MP90040073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694373"/>
            <a:ext cx="7686343" cy="4648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839853"/>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Parks like Harbottle</a:t>
            </a:r>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139</a:t>
            </a:fld>
            <a:endParaRPr lang="en-US" dirty="0"/>
          </a:p>
        </p:txBody>
      </p:sp>
      <p:sp>
        <p:nvSpPr>
          <p:cNvPr id="5" name="Content Placeholder 4"/>
          <p:cNvSpPr>
            <a:spLocks noGrp="1"/>
          </p:cNvSpPr>
          <p:nvPr>
            <p:ph idx="1"/>
          </p:nvPr>
        </p:nvSpPr>
        <p:spPr/>
        <p:txBody>
          <a:bodyPr/>
          <a:lstStyle/>
          <a:p>
            <a:endParaRPr lang="en-US" dirty="0"/>
          </a:p>
        </p:txBody>
      </p:sp>
      <p:pic>
        <p:nvPicPr>
          <p:cNvPr id="20484" name="Picture 4" descr="C:\Users\Dr. Forrest\Desktop\_DSC032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371599"/>
            <a:ext cx="9144000" cy="51179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6059114"/>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Volleyball Courts</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140</a:t>
            </a:fld>
            <a:endParaRPr lang="en-US" dirty="0"/>
          </a:p>
        </p:txBody>
      </p:sp>
      <p:pic>
        <p:nvPicPr>
          <p:cNvPr id="14338" name="Picture 2" descr="C:\Users\Dr. Forrest\AppData\Local\Microsoft\Windows\Temporary Internet Files\Content.IE5\9WWZ8SIT\MP900430614[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1676401"/>
            <a:ext cx="4876800" cy="449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6334387"/>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Bird Watching Area</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141</a:t>
            </a:fld>
            <a:endParaRPr lang="en-US" dirty="0"/>
          </a:p>
        </p:txBody>
      </p:sp>
      <p:pic>
        <p:nvPicPr>
          <p:cNvPr id="15362" name="Picture 2" descr="C:\Users\Dr. Forrest\AppData\Local\Microsoft\Windows\Temporary Internet Files\Content.IE5\RHAYIGC7\MP900442524[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600200"/>
            <a:ext cx="6400800"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6061131"/>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Community Vegetable Garden</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142</a:t>
            </a:fld>
            <a:endParaRPr lang="en-US" dirty="0"/>
          </a:p>
        </p:txBody>
      </p:sp>
      <p:pic>
        <p:nvPicPr>
          <p:cNvPr id="1026" name="Picture 2" descr="C:\Users\Dr. Forrest\AppData\Local\Skitch\Screenshot_112714_042511_P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447800"/>
            <a:ext cx="8229600" cy="472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577726"/>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Horseshoe Pits</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143</a:t>
            </a:fld>
            <a:endParaRPr lang="en-US" dirty="0"/>
          </a:p>
        </p:txBody>
      </p:sp>
      <p:pic>
        <p:nvPicPr>
          <p:cNvPr id="16386" name="Picture 2" descr="C:\Users\Dr. Forrest\AppData\Local\Microsoft\Windows\Temporary Internet Files\Content.IE5\KC59YAES\MP900387357[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219200"/>
            <a:ext cx="6629400" cy="51746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5254133"/>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Racquet Ball Courts</a:t>
            </a:r>
            <a:endParaRPr lang="en-US" dirty="0"/>
          </a:p>
        </p:txBody>
      </p:sp>
      <p:sp>
        <p:nvSpPr>
          <p:cNvPr id="3" name="Content Placeholder 2"/>
          <p:cNvSpPr>
            <a:spLocks noGrp="1"/>
          </p:cNvSpPr>
          <p:nvPr>
            <p:ph idx="1"/>
          </p:nvPr>
        </p:nvSpPr>
        <p:spPr>
          <a:xfrm>
            <a:off x="-2558707" y="-436691"/>
            <a:ext cx="11245508" cy="8761537"/>
          </a:xfrm>
        </p:spPr>
        <p:txBody>
          <a:bodyPr>
            <a:normAutofit/>
          </a:bodyPr>
          <a:lstStyle/>
          <a:p>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144</a:t>
            </a:fld>
            <a:endParaRPr lang="en-US" dirty="0"/>
          </a:p>
        </p:txBody>
      </p:sp>
      <p:pic>
        <p:nvPicPr>
          <p:cNvPr id="22530" name="Picture 2" descr="C:\Users\Dr. Forrest\AppData\Local\Microsoft\Windows\Temporary Internet Files\Content.IE5\9WWZ8SIT\MC90031984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9315" y="2133600"/>
            <a:ext cx="3521824" cy="3352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0820203"/>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Ping Pong Tables</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145</a:t>
            </a:fld>
            <a:endParaRPr lang="en-US" dirty="0"/>
          </a:p>
        </p:txBody>
      </p:sp>
      <p:pic>
        <p:nvPicPr>
          <p:cNvPr id="17410" name="Picture 2" descr="C:\Users\Dr. Forrest\AppData\Local\Microsoft\Windows\Temporary Internet Files\Content.IE5\RHAYIGC7\MC900168546[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33600" y="1601440"/>
            <a:ext cx="4495799" cy="4491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3630814"/>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Pool Tables</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146</a:t>
            </a:fld>
            <a:endParaRPr lang="en-US" dirty="0"/>
          </a:p>
        </p:txBody>
      </p:sp>
      <p:pic>
        <p:nvPicPr>
          <p:cNvPr id="18434" name="Picture 2" descr="C:\Users\Dr. Forrest\AppData\Local\Microsoft\Windows\Temporary Internet Files\Content.IE5\KC59YAES\MP900448518[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752600"/>
            <a:ext cx="5029200" cy="43957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2069203"/>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Massages</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147</a:t>
            </a:fld>
            <a:endParaRPr lang="en-US" dirty="0"/>
          </a:p>
        </p:txBody>
      </p:sp>
      <p:pic>
        <p:nvPicPr>
          <p:cNvPr id="19458" name="Picture 2" descr="C:\Users\Dr. Forrest\AppData\Local\Microsoft\Windows\Temporary Internet Files\Content.IE5\9WWZ8SIT\MP90042554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9650" y="1447799"/>
            <a:ext cx="6502400" cy="5184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9399898"/>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Pilates</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148</a:t>
            </a:fld>
            <a:endParaRPr lang="en-US" dirty="0"/>
          </a:p>
        </p:txBody>
      </p:sp>
      <p:pic>
        <p:nvPicPr>
          <p:cNvPr id="20482" name="Picture 2" descr="C:\Users\Dr. Forrest\AppData\Local\Microsoft\Windows\Temporary Internet Files\Content.IE5\RHAYIGC7\MC900439917[1].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1597938"/>
            <a:ext cx="4419599" cy="4628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9744390"/>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Frisbee Golf</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149</a:t>
            </a:fld>
            <a:endParaRPr lang="en-US" dirty="0"/>
          </a:p>
        </p:txBody>
      </p:sp>
      <p:pic>
        <p:nvPicPr>
          <p:cNvPr id="21508" name="Picture 4" descr="C:\Users\Dr. Forrest\AppData\Local\Microsoft\Windows\Temporary Internet Files\Content.IE5\KC59YAES\MC900390936[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496297"/>
            <a:ext cx="6705599" cy="44473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8841429"/>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Dome for One Tennis Court</a:t>
            </a:r>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150</a:t>
            </a:fld>
            <a:endParaRPr lang="en-US" dirty="0"/>
          </a:p>
        </p:txBody>
      </p:sp>
      <p:pic>
        <p:nvPicPr>
          <p:cNvPr id="27650" name="Picture 2" descr="C:\Users\Dr. Forrest\AppData\Local\Skitch\Screenshot_112714_041051_PM.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4800" y="1524000"/>
            <a:ext cx="8610600" cy="5105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5133923"/>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Miniature Golf Course</a:t>
            </a:r>
            <a:endParaRPr lang="en-US" dirty="0"/>
          </a:p>
        </p:txBody>
      </p:sp>
      <p:sp>
        <p:nvSpPr>
          <p:cNvPr id="3" name="Content Placeholder 2"/>
          <p:cNvSpPr>
            <a:spLocks noGrp="1"/>
          </p:cNvSpPr>
          <p:nvPr>
            <p:ph idx="1"/>
          </p:nvPr>
        </p:nvSpPr>
        <p:spPr>
          <a:xfrm>
            <a:off x="-6194724" y="-111382"/>
            <a:ext cx="19776845" cy="10311605"/>
          </a:xfrm>
        </p:spPr>
        <p:txBody>
          <a:bodyPr/>
          <a:lstStyle/>
          <a:p>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151</a:t>
            </a:fld>
            <a:endParaRPr lang="en-US" dirty="0"/>
          </a:p>
        </p:txBody>
      </p:sp>
      <p:pic>
        <p:nvPicPr>
          <p:cNvPr id="1026" name="Picture 2" descr="C:\Program Files (x86)\Microsoft Office\MEDIA\CAGCAT10\j0285698.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09800" y="1752600"/>
            <a:ext cx="4495800" cy="487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1272721"/>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Walking Trails</a:t>
            </a:r>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152</a:t>
            </a:fld>
            <a:endParaRPr lang="en-US" dirty="0"/>
          </a:p>
        </p:txBody>
      </p:sp>
      <p:pic>
        <p:nvPicPr>
          <p:cNvPr id="1026" name="Picture 2" descr="C:\Users\Dr. Forrest\AppData\Local\Microsoft\Windows\Temporary Internet Files\Content.IE5\9WWZ8SIT\MP900401622[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81200" y="1535812"/>
            <a:ext cx="5146778" cy="4255388"/>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Dr. Forrest\AppData\Local\Microsoft\Windows\Temporary Internet Files\Content.IE5\9WWZ8SIT\MP90040162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0031" y="1641476"/>
            <a:ext cx="5146569" cy="42552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3065315"/>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Game Room</a:t>
            </a:r>
            <a:endParaRPr lang="en-US" dirty="0"/>
          </a:p>
        </p:txBody>
      </p:sp>
      <p:sp>
        <p:nvSpPr>
          <p:cNvPr id="3" name="Content Placeholder 2"/>
          <p:cNvSpPr>
            <a:spLocks noGrp="1"/>
          </p:cNvSpPr>
          <p:nvPr>
            <p:ph idx="1"/>
          </p:nvPr>
        </p:nvSpPr>
        <p:spPr>
          <a:xfrm>
            <a:off x="-1975091" y="-4326658"/>
            <a:ext cx="18430211" cy="13996255"/>
          </a:xfrm>
        </p:spPr>
        <p:txBody>
          <a:bodyPr/>
          <a:lstStyle/>
          <a:p>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153</a:t>
            </a:fld>
            <a:endParaRPr lang="en-US" dirty="0"/>
          </a:p>
        </p:txBody>
      </p:sp>
      <p:pic>
        <p:nvPicPr>
          <p:cNvPr id="2050" name="Picture 2" descr="C:\Users\Dr. Forrest\AppData\Local\Microsoft\Windows\Temporary Internet Files\Content.IE5\RHAYIGC7\MC900089582[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36786" y="1752601"/>
            <a:ext cx="5630901" cy="350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7605342"/>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Larger Work-Out Room</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154</a:t>
            </a:fld>
            <a:endParaRPr lang="en-US" dirty="0"/>
          </a:p>
        </p:txBody>
      </p:sp>
      <p:pic>
        <p:nvPicPr>
          <p:cNvPr id="3074" name="Picture 2" descr="C:\Users\Dr. Forrest\AppData\Local\Microsoft\Windows\Temporary Internet Files\Content.IE5\9WWZ8SIT\MC900151399[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45993" y="1584742"/>
            <a:ext cx="4659607" cy="46636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6436452"/>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97562"/>
          </a:xfrm>
        </p:spPr>
        <p:txBody>
          <a:bodyPr>
            <a:normAutofit/>
          </a:bodyPr>
          <a:lstStyle/>
          <a:p>
            <a:r>
              <a:rPr lang="en-US" sz="9600" dirty="0" smtClean="0"/>
              <a:t>Arrowcreek</a:t>
            </a:r>
            <a:br>
              <a:rPr lang="en-US" sz="9600" dirty="0" smtClean="0"/>
            </a:br>
            <a:r>
              <a:rPr lang="en-US" sz="9600" dirty="0" smtClean="0"/>
              <a:t>Improvement</a:t>
            </a:r>
            <a:br>
              <a:rPr lang="en-US" sz="9600" dirty="0" smtClean="0"/>
            </a:br>
            <a:r>
              <a:rPr lang="en-US" sz="9600" dirty="0" smtClean="0"/>
              <a:t>Fund</a:t>
            </a:r>
            <a:endParaRPr lang="en-US" sz="9600" dirty="0"/>
          </a:p>
        </p:txBody>
      </p:sp>
      <p:sp>
        <p:nvSpPr>
          <p:cNvPr id="3" name="Slide Number Placeholder 2"/>
          <p:cNvSpPr>
            <a:spLocks noGrp="1"/>
          </p:cNvSpPr>
          <p:nvPr>
            <p:ph type="sldNum" sz="quarter" idx="12"/>
          </p:nvPr>
        </p:nvSpPr>
        <p:spPr/>
        <p:txBody>
          <a:bodyPr/>
          <a:lstStyle/>
          <a:p>
            <a:fld id="{7399FD3D-A76B-442F-A724-E1F55F6D8A62}" type="slidenum">
              <a:rPr lang="en-US" smtClean="0"/>
              <a:t>155</a:t>
            </a:fld>
            <a:endParaRPr lang="en-US" dirty="0"/>
          </a:p>
        </p:txBody>
      </p:sp>
    </p:spTree>
    <p:extLst>
      <p:ext uri="{BB962C8B-B14F-4D97-AF65-F5344CB8AC3E}">
        <p14:creationId xmlns:p14="http://schemas.microsoft.com/office/powerpoint/2010/main" val="440131116"/>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dirty="0" smtClean="0"/>
              <a:t>Arrowcreek Improvement Fund</a:t>
            </a:r>
            <a:endParaRPr lang="en-US" dirty="0"/>
          </a:p>
        </p:txBody>
      </p:sp>
      <p:sp>
        <p:nvSpPr>
          <p:cNvPr id="3" name="Content Placeholder 2"/>
          <p:cNvSpPr>
            <a:spLocks noGrp="1"/>
          </p:cNvSpPr>
          <p:nvPr>
            <p:ph idx="1"/>
          </p:nvPr>
        </p:nvSpPr>
        <p:spPr>
          <a:xfrm>
            <a:off x="304800" y="1143000"/>
            <a:ext cx="8686800" cy="5562600"/>
          </a:xfrm>
        </p:spPr>
        <p:txBody>
          <a:bodyPr>
            <a:normAutofit lnSpcReduction="10000"/>
          </a:bodyPr>
          <a:lstStyle/>
          <a:p>
            <a:pPr marL="0" indent="0">
              <a:buNone/>
            </a:pPr>
            <a:endParaRPr lang="en-US" sz="1600" dirty="0"/>
          </a:p>
          <a:p>
            <a:pPr marL="0" indent="0">
              <a:buNone/>
            </a:pPr>
            <a:r>
              <a:rPr lang="en-US" dirty="0" smtClean="0"/>
              <a:t>We need a new ballot measure that allows the lot owners to vote on a plan for an all </a:t>
            </a:r>
          </a:p>
          <a:p>
            <a:pPr marL="0" indent="0">
              <a:buNone/>
            </a:pPr>
            <a:r>
              <a:rPr lang="en-US" b="1" dirty="0"/>
              <a:t> </a:t>
            </a:r>
            <a:r>
              <a:rPr lang="en-US" b="1" dirty="0" smtClean="0"/>
              <a:t> </a:t>
            </a:r>
            <a:r>
              <a:rPr lang="en-US" sz="4400" b="1" dirty="0" smtClean="0"/>
              <a:t>Arrowcreek Improvement Fund.</a:t>
            </a:r>
            <a:endParaRPr lang="en-US" sz="4400" b="1" dirty="0"/>
          </a:p>
          <a:p>
            <a:pPr marL="0" indent="0">
              <a:buNone/>
            </a:pPr>
            <a:endParaRPr lang="en-US" sz="1600" dirty="0" smtClean="0"/>
          </a:p>
          <a:p>
            <a:pPr marL="0" indent="0">
              <a:buNone/>
            </a:pPr>
            <a:r>
              <a:rPr lang="en-US" dirty="0" smtClean="0"/>
              <a:t>The measure would read: Vote Yes for a budget dedicated 100%  to making improvements in Arrowcreek .   Your authorization is for: $25.00, $50.00, $75.00, $100.00 per month.  </a:t>
            </a:r>
          </a:p>
          <a:p>
            <a:pPr marL="0" indent="0">
              <a:buNone/>
            </a:pPr>
            <a:endParaRPr lang="en-US" dirty="0"/>
          </a:p>
          <a:p>
            <a:pPr marL="0" indent="0">
              <a:buNone/>
            </a:pPr>
            <a:r>
              <a:rPr lang="en-US" dirty="0" smtClean="0"/>
              <a:t>All projects are voted on by lot owners.</a:t>
            </a:r>
          </a:p>
          <a:p>
            <a:pPr marL="0" indent="0">
              <a:buNone/>
            </a:pPr>
            <a:endParaRPr lang="en-US" dirty="0" smtClean="0"/>
          </a:p>
        </p:txBody>
      </p:sp>
      <p:sp>
        <p:nvSpPr>
          <p:cNvPr id="4" name="Slide Number Placeholder 3"/>
          <p:cNvSpPr>
            <a:spLocks noGrp="1"/>
          </p:cNvSpPr>
          <p:nvPr>
            <p:ph type="sldNum" sz="quarter" idx="12"/>
          </p:nvPr>
        </p:nvSpPr>
        <p:spPr/>
        <p:txBody>
          <a:bodyPr/>
          <a:lstStyle/>
          <a:p>
            <a:fld id="{7399FD3D-A76B-442F-A724-E1F55F6D8A62}" type="slidenum">
              <a:rPr lang="en-US" smtClean="0"/>
              <a:t>156</a:t>
            </a:fld>
            <a:endParaRPr lang="en-US" dirty="0"/>
          </a:p>
        </p:txBody>
      </p:sp>
    </p:spTree>
    <p:extLst>
      <p:ext uri="{BB962C8B-B14F-4D97-AF65-F5344CB8AC3E}">
        <p14:creationId xmlns:p14="http://schemas.microsoft.com/office/powerpoint/2010/main" val="2402088403"/>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Arrowcreek Improvement Fund</a:t>
            </a:r>
            <a:endParaRPr lang="en-US" dirty="0"/>
          </a:p>
        </p:txBody>
      </p:sp>
      <p:sp>
        <p:nvSpPr>
          <p:cNvPr id="3" name="Content Placeholder 2"/>
          <p:cNvSpPr>
            <a:spLocks noGrp="1"/>
          </p:cNvSpPr>
          <p:nvPr>
            <p:ph idx="1"/>
          </p:nvPr>
        </p:nvSpPr>
        <p:spPr/>
        <p:txBody>
          <a:bodyPr/>
          <a:lstStyle/>
          <a:p>
            <a:pPr marL="0" indent="0">
              <a:buNone/>
            </a:pPr>
            <a:r>
              <a:rPr lang="en-US" dirty="0" smtClean="0"/>
              <a:t>	$25.00/month per lot equals $325,800</a:t>
            </a:r>
          </a:p>
          <a:p>
            <a:pPr marL="0" indent="0">
              <a:buNone/>
            </a:pPr>
            <a:endParaRPr lang="en-US" dirty="0"/>
          </a:p>
          <a:p>
            <a:pPr marL="0" indent="0">
              <a:buNone/>
            </a:pPr>
            <a:r>
              <a:rPr lang="en-US" dirty="0" smtClean="0"/>
              <a:t>	$50.00/month per lot equals $651,600</a:t>
            </a:r>
          </a:p>
          <a:p>
            <a:pPr marL="0" indent="0">
              <a:buNone/>
            </a:pPr>
            <a:endParaRPr lang="en-US" dirty="0"/>
          </a:p>
          <a:p>
            <a:pPr marL="0" indent="0">
              <a:buNone/>
            </a:pPr>
            <a:r>
              <a:rPr lang="en-US" dirty="0" smtClean="0"/>
              <a:t>	$75.00/month per lot equals $977,400</a:t>
            </a:r>
          </a:p>
          <a:p>
            <a:pPr marL="0" indent="0">
              <a:buNone/>
            </a:pPr>
            <a:endParaRPr lang="en-US" dirty="0"/>
          </a:p>
          <a:p>
            <a:pPr marL="0" indent="0">
              <a:buNone/>
            </a:pPr>
            <a:r>
              <a:rPr lang="en-US" dirty="0" smtClean="0"/>
              <a:t>	$100.00/month per lot equals $1,303,200</a:t>
            </a:r>
          </a:p>
          <a:p>
            <a:endParaRPr lang="en-US" dirty="0"/>
          </a:p>
          <a:p>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157</a:t>
            </a:fld>
            <a:endParaRPr lang="en-US" dirty="0"/>
          </a:p>
        </p:txBody>
      </p:sp>
    </p:spTree>
    <p:extLst>
      <p:ext uri="{BB962C8B-B14F-4D97-AF65-F5344CB8AC3E}">
        <p14:creationId xmlns:p14="http://schemas.microsoft.com/office/powerpoint/2010/main" val="3550314313"/>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97562"/>
          </a:xfrm>
        </p:spPr>
        <p:txBody>
          <a:bodyPr>
            <a:normAutofit/>
          </a:bodyPr>
          <a:lstStyle/>
          <a:p>
            <a:r>
              <a:rPr lang="en-US" sz="9600" dirty="0" smtClean="0"/>
              <a:t>OPTIONS</a:t>
            </a:r>
            <a:endParaRPr lang="en-US" sz="9600" dirty="0"/>
          </a:p>
        </p:txBody>
      </p:sp>
      <p:sp>
        <p:nvSpPr>
          <p:cNvPr id="3" name="Slide Number Placeholder 2"/>
          <p:cNvSpPr>
            <a:spLocks noGrp="1"/>
          </p:cNvSpPr>
          <p:nvPr>
            <p:ph type="sldNum" sz="quarter" idx="12"/>
          </p:nvPr>
        </p:nvSpPr>
        <p:spPr/>
        <p:txBody>
          <a:bodyPr/>
          <a:lstStyle/>
          <a:p>
            <a:fld id="{7399FD3D-A76B-442F-A724-E1F55F6D8A62}" type="slidenum">
              <a:rPr lang="en-US" smtClean="0"/>
              <a:t>158</a:t>
            </a:fld>
            <a:endParaRPr lang="en-US" dirty="0"/>
          </a:p>
        </p:txBody>
      </p:sp>
    </p:spTree>
    <p:extLst>
      <p:ext uri="{BB962C8B-B14F-4D97-AF65-F5344CB8AC3E}">
        <p14:creationId xmlns:p14="http://schemas.microsoft.com/office/powerpoint/2010/main" val="4238867649"/>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lstStyle/>
          <a:p>
            <a:r>
              <a:rPr lang="en-US" dirty="0" smtClean="0"/>
              <a:t>What are our options?</a:t>
            </a:r>
            <a:endParaRPr lang="en-US" dirty="0"/>
          </a:p>
        </p:txBody>
      </p:sp>
      <p:sp>
        <p:nvSpPr>
          <p:cNvPr id="3" name="Content Placeholder 2"/>
          <p:cNvSpPr>
            <a:spLocks noGrp="1"/>
          </p:cNvSpPr>
          <p:nvPr>
            <p:ph idx="1"/>
          </p:nvPr>
        </p:nvSpPr>
        <p:spPr/>
        <p:txBody>
          <a:bodyPr>
            <a:normAutofit/>
          </a:bodyPr>
          <a:lstStyle/>
          <a:p>
            <a:pPr marL="0" indent="0" algn="ctr">
              <a:buNone/>
            </a:pPr>
            <a:r>
              <a:rPr lang="en-US" sz="4000" dirty="0" smtClean="0"/>
              <a:t>OPTION A. </a:t>
            </a:r>
          </a:p>
          <a:p>
            <a:pPr marL="0" indent="0">
              <a:buNone/>
            </a:pPr>
            <a:r>
              <a:rPr lang="en-US" sz="4000" dirty="0" smtClean="0"/>
              <a:t>Vote yes for the HOA buying the golf club from FOA. </a:t>
            </a:r>
            <a:r>
              <a:rPr lang="en-US" sz="4000" dirty="0"/>
              <a:t> </a:t>
            </a:r>
            <a:r>
              <a:rPr lang="en-US" sz="4000" dirty="0" smtClean="0"/>
              <a:t>  Pay for all upgrades and expenses and a monthly subsidy of $100.00 per month or $1,303,200 annually, up to $150.00 per month or $1,954,800 annually. </a:t>
            </a:r>
            <a:endParaRPr lang="en-US" sz="4000" dirty="0"/>
          </a:p>
        </p:txBody>
      </p:sp>
      <p:sp>
        <p:nvSpPr>
          <p:cNvPr id="4" name="Slide Number Placeholder 3"/>
          <p:cNvSpPr>
            <a:spLocks noGrp="1"/>
          </p:cNvSpPr>
          <p:nvPr>
            <p:ph type="sldNum" sz="quarter" idx="12"/>
          </p:nvPr>
        </p:nvSpPr>
        <p:spPr/>
        <p:txBody>
          <a:bodyPr/>
          <a:lstStyle/>
          <a:p>
            <a:fld id="{7399FD3D-A76B-442F-A724-E1F55F6D8A62}" type="slidenum">
              <a:rPr lang="en-US" smtClean="0"/>
              <a:t>159</a:t>
            </a:fld>
            <a:endParaRPr lang="en-US" dirty="0"/>
          </a:p>
        </p:txBody>
      </p:sp>
    </p:spTree>
    <p:extLst>
      <p:ext uri="{BB962C8B-B14F-4D97-AF65-F5344CB8AC3E}">
        <p14:creationId xmlns:p14="http://schemas.microsoft.com/office/powerpoint/2010/main" val="2962505083"/>
      </p:ext>
    </p:extLst>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our options?</a:t>
            </a:r>
            <a:endParaRPr lang="en-US" dirty="0"/>
          </a:p>
        </p:txBody>
      </p:sp>
      <p:sp>
        <p:nvSpPr>
          <p:cNvPr id="3" name="Content Placeholder 2"/>
          <p:cNvSpPr>
            <a:spLocks noGrp="1"/>
          </p:cNvSpPr>
          <p:nvPr>
            <p:ph idx="1"/>
          </p:nvPr>
        </p:nvSpPr>
        <p:spPr/>
        <p:txBody>
          <a:bodyPr>
            <a:normAutofit/>
          </a:bodyPr>
          <a:lstStyle/>
          <a:p>
            <a:pPr marL="0" indent="0" algn="ctr">
              <a:buNone/>
            </a:pPr>
            <a:r>
              <a:rPr lang="en-US" sz="4000" dirty="0" smtClean="0"/>
              <a:t>OPTION B. </a:t>
            </a:r>
          </a:p>
          <a:p>
            <a:pPr marL="0" indent="0">
              <a:buNone/>
            </a:pPr>
            <a:r>
              <a:rPr lang="en-US" sz="4000" dirty="0" smtClean="0"/>
              <a:t>Vote NO for the HOA buying the golf course from the FOA.</a:t>
            </a:r>
          </a:p>
          <a:p>
            <a:pPr marL="0" indent="0">
              <a:buNone/>
            </a:pPr>
            <a:endParaRPr lang="en-US" sz="4000" dirty="0"/>
          </a:p>
          <a:p>
            <a:pPr marL="0" indent="0">
              <a:buNone/>
            </a:pPr>
            <a:r>
              <a:rPr lang="en-US" sz="4000" dirty="0" smtClean="0"/>
              <a:t>No change in monthly dues.</a:t>
            </a:r>
            <a:endParaRPr lang="en-US" sz="4000" dirty="0"/>
          </a:p>
        </p:txBody>
      </p:sp>
      <p:sp>
        <p:nvSpPr>
          <p:cNvPr id="4" name="Slide Number Placeholder 3"/>
          <p:cNvSpPr>
            <a:spLocks noGrp="1"/>
          </p:cNvSpPr>
          <p:nvPr>
            <p:ph type="sldNum" sz="quarter" idx="12"/>
          </p:nvPr>
        </p:nvSpPr>
        <p:spPr/>
        <p:txBody>
          <a:bodyPr/>
          <a:lstStyle/>
          <a:p>
            <a:fld id="{7399FD3D-A76B-442F-A724-E1F55F6D8A62}" type="slidenum">
              <a:rPr lang="en-US" smtClean="0"/>
              <a:t>160</a:t>
            </a:fld>
            <a:endParaRPr lang="en-US" dirty="0"/>
          </a:p>
        </p:txBody>
      </p:sp>
    </p:spTree>
    <p:extLst>
      <p:ext uri="{BB962C8B-B14F-4D97-AF65-F5344CB8AC3E}">
        <p14:creationId xmlns:p14="http://schemas.microsoft.com/office/powerpoint/2010/main" val="872894275"/>
      </p:ext>
    </p:extLst>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our options?</a:t>
            </a:r>
            <a:endParaRPr lang="en-US" dirty="0"/>
          </a:p>
        </p:txBody>
      </p:sp>
      <p:sp>
        <p:nvSpPr>
          <p:cNvPr id="3" name="Content Placeholder 2"/>
          <p:cNvSpPr>
            <a:spLocks noGrp="1"/>
          </p:cNvSpPr>
          <p:nvPr>
            <p:ph idx="1"/>
          </p:nvPr>
        </p:nvSpPr>
        <p:spPr/>
        <p:txBody>
          <a:bodyPr>
            <a:normAutofit/>
          </a:bodyPr>
          <a:lstStyle/>
          <a:p>
            <a:pPr marL="0" indent="0" algn="ctr">
              <a:buNone/>
            </a:pPr>
            <a:r>
              <a:rPr lang="en-US" sz="4000" dirty="0" smtClean="0"/>
              <a:t>OPTION C. </a:t>
            </a:r>
          </a:p>
          <a:p>
            <a:pPr marL="0" indent="0">
              <a:buNone/>
            </a:pPr>
            <a:r>
              <a:rPr lang="en-US" sz="4000" dirty="0" smtClean="0"/>
              <a:t>Vote Yes, for the Arrowcreek Improvement Fund, where 100% of funds are directly put to work for the overall improvement of Arrowcreek.</a:t>
            </a:r>
          </a:p>
          <a:p>
            <a:pPr marL="0" indent="0">
              <a:buNone/>
            </a:pPr>
            <a:endParaRPr lang="en-US" sz="4000" dirty="0"/>
          </a:p>
        </p:txBody>
      </p:sp>
      <p:sp>
        <p:nvSpPr>
          <p:cNvPr id="4" name="Slide Number Placeholder 3"/>
          <p:cNvSpPr>
            <a:spLocks noGrp="1"/>
          </p:cNvSpPr>
          <p:nvPr>
            <p:ph type="sldNum" sz="quarter" idx="12"/>
          </p:nvPr>
        </p:nvSpPr>
        <p:spPr/>
        <p:txBody>
          <a:bodyPr/>
          <a:lstStyle/>
          <a:p>
            <a:fld id="{7399FD3D-A76B-442F-A724-E1F55F6D8A62}" type="slidenum">
              <a:rPr lang="en-US" smtClean="0"/>
              <a:t>161</a:t>
            </a:fld>
            <a:endParaRPr lang="en-US" dirty="0"/>
          </a:p>
        </p:txBody>
      </p:sp>
    </p:spTree>
    <p:extLst>
      <p:ext uri="{BB962C8B-B14F-4D97-AF65-F5344CB8AC3E}">
        <p14:creationId xmlns:p14="http://schemas.microsoft.com/office/powerpoint/2010/main" val="3437589072"/>
      </p:ext>
    </p:extLst>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Arrowcreek Improvement Fund</a:t>
            </a:r>
            <a:br>
              <a:rPr lang="en-US" dirty="0" smtClean="0"/>
            </a:br>
            <a:r>
              <a:rPr lang="en-US" dirty="0" smtClean="0"/>
              <a:t>Option C</a:t>
            </a:r>
            <a:endParaRPr lang="en-US" dirty="0"/>
          </a:p>
        </p:txBody>
      </p:sp>
      <p:sp>
        <p:nvSpPr>
          <p:cNvPr id="3" name="Content Placeholder 2"/>
          <p:cNvSpPr>
            <a:spLocks noGrp="1"/>
          </p:cNvSpPr>
          <p:nvPr>
            <p:ph idx="1"/>
          </p:nvPr>
        </p:nvSpPr>
        <p:spPr/>
        <p:txBody>
          <a:bodyPr/>
          <a:lstStyle/>
          <a:p>
            <a:pPr marL="0" indent="0">
              <a:buNone/>
            </a:pPr>
            <a:r>
              <a:rPr lang="en-US" dirty="0" smtClean="0"/>
              <a:t>	$25.00/month per lot equals $325,800</a:t>
            </a:r>
          </a:p>
          <a:p>
            <a:pPr marL="0" indent="0">
              <a:buNone/>
            </a:pPr>
            <a:endParaRPr lang="en-US" dirty="0"/>
          </a:p>
          <a:p>
            <a:pPr marL="0" indent="0">
              <a:buNone/>
            </a:pPr>
            <a:r>
              <a:rPr lang="en-US" dirty="0" smtClean="0"/>
              <a:t>	$50.00/month per lot equals $651,600</a:t>
            </a:r>
          </a:p>
          <a:p>
            <a:pPr marL="0" indent="0">
              <a:buNone/>
            </a:pPr>
            <a:endParaRPr lang="en-US" dirty="0"/>
          </a:p>
          <a:p>
            <a:pPr marL="0" indent="0">
              <a:buNone/>
            </a:pPr>
            <a:r>
              <a:rPr lang="en-US" dirty="0" smtClean="0"/>
              <a:t>	$75.00/month per lot equals $977,400</a:t>
            </a:r>
          </a:p>
          <a:p>
            <a:pPr marL="0" indent="0">
              <a:buNone/>
            </a:pPr>
            <a:endParaRPr lang="en-US" dirty="0"/>
          </a:p>
          <a:p>
            <a:pPr marL="0" indent="0">
              <a:buNone/>
            </a:pPr>
            <a:r>
              <a:rPr lang="en-US" dirty="0" smtClean="0"/>
              <a:t>	$100.00/month per lot equals $1,303,200</a:t>
            </a:r>
          </a:p>
          <a:p>
            <a:endParaRPr lang="en-US" dirty="0"/>
          </a:p>
          <a:p>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162</a:t>
            </a:fld>
            <a:endParaRPr lang="en-US" dirty="0"/>
          </a:p>
        </p:txBody>
      </p:sp>
    </p:spTree>
    <p:extLst>
      <p:ext uri="{BB962C8B-B14F-4D97-AF65-F5344CB8AC3E}">
        <p14:creationId xmlns:p14="http://schemas.microsoft.com/office/powerpoint/2010/main" val="2445177558"/>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lstStyle/>
          <a:p>
            <a:r>
              <a:rPr lang="en-US" dirty="0" smtClean="0"/>
              <a:t>Cost Summary of Options</a:t>
            </a:r>
            <a:endParaRPr lang="en-US" dirty="0"/>
          </a:p>
        </p:txBody>
      </p:sp>
      <p:sp>
        <p:nvSpPr>
          <p:cNvPr id="3" name="Content Placeholder 2"/>
          <p:cNvSpPr>
            <a:spLocks noGrp="1"/>
          </p:cNvSpPr>
          <p:nvPr>
            <p:ph idx="1"/>
          </p:nvPr>
        </p:nvSpPr>
        <p:spPr>
          <a:xfrm>
            <a:off x="381000" y="1066800"/>
            <a:ext cx="8229600" cy="5410200"/>
          </a:xfrm>
        </p:spPr>
        <p:txBody>
          <a:bodyPr/>
          <a:lstStyle/>
          <a:p>
            <a:pPr marL="0" indent="0">
              <a:buNone/>
            </a:pPr>
            <a:r>
              <a:rPr lang="en-US" dirty="0"/>
              <a:t> </a:t>
            </a:r>
            <a:r>
              <a:rPr lang="en-US" dirty="0" smtClean="0"/>
              <a:t>                           A.		B.		C.</a:t>
            </a:r>
            <a:endParaRPr lang="en-US" sz="1800" dirty="0" smtClean="0"/>
          </a:p>
          <a:p>
            <a:pPr marL="0" indent="0">
              <a:buNone/>
            </a:pPr>
            <a:r>
              <a:rPr lang="en-US" sz="1800" dirty="0" smtClean="0"/>
              <a:t>ANNUAL DUES            $ 2,616.00                       $2,616.00                   $2,616.00</a:t>
            </a:r>
            <a:endParaRPr lang="en-US" sz="1800" dirty="0"/>
          </a:p>
          <a:p>
            <a:pPr marL="0" indent="0">
              <a:buNone/>
            </a:pPr>
            <a:r>
              <a:rPr lang="en-US" sz="1800" dirty="0" smtClean="0"/>
              <a:t>GOLF SUBSIDY      $100.00=$1,200.00                    0                                0</a:t>
            </a:r>
          </a:p>
          <a:p>
            <a:pPr marL="0" indent="0">
              <a:buNone/>
            </a:pPr>
            <a:r>
              <a:rPr lang="en-US" sz="1800" dirty="0" smtClean="0"/>
              <a:t>	              $125.00=$1,500.00</a:t>
            </a:r>
          </a:p>
          <a:p>
            <a:pPr marL="0" indent="0">
              <a:buNone/>
            </a:pPr>
            <a:r>
              <a:rPr lang="en-US" sz="1800" dirty="0"/>
              <a:t>	 </a:t>
            </a:r>
            <a:r>
              <a:rPr lang="en-US" sz="1800" dirty="0" smtClean="0"/>
              <a:t>             $150.00=$1,800.00</a:t>
            </a:r>
          </a:p>
          <a:p>
            <a:pPr marL="0" indent="0">
              <a:buNone/>
            </a:pPr>
            <a:r>
              <a:rPr lang="en-US" sz="1800" dirty="0"/>
              <a:t>	 </a:t>
            </a:r>
            <a:r>
              <a:rPr lang="en-US" sz="1800" dirty="0" smtClean="0"/>
              <a:t>             $175.00=$2,100.00</a:t>
            </a:r>
            <a:endParaRPr lang="en-US" sz="1800" dirty="0"/>
          </a:p>
          <a:p>
            <a:pPr marL="0" indent="0">
              <a:buNone/>
            </a:pPr>
            <a:r>
              <a:rPr lang="en-US" sz="1800" dirty="0" smtClean="0"/>
              <a:t>ARROWCREEK					   $25.00=$300.00</a:t>
            </a:r>
          </a:p>
          <a:p>
            <a:pPr marL="0" indent="0">
              <a:buNone/>
            </a:pPr>
            <a:r>
              <a:rPr lang="en-US" sz="1800" dirty="0" smtClean="0"/>
              <a:t>IMPROVEMENT					   $50.00=$600.00</a:t>
            </a:r>
          </a:p>
          <a:p>
            <a:pPr marL="0" indent="0">
              <a:buNone/>
            </a:pPr>
            <a:r>
              <a:rPr lang="en-US" sz="1800" dirty="0" smtClean="0"/>
              <a:t>FUND                                     0                                      0                  $75.00=$900.00</a:t>
            </a:r>
          </a:p>
          <a:p>
            <a:pPr marL="0" indent="0">
              <a:buNone/>
            </a:pPr>
            <a:r>
              <a:rPr lang="en-US" sz="1800" u="sng" dirty="0"/>
              <a:t>	</a:t>
            </a:r>
            <a:r>
              <a:rPr lang="en-US" sz="1800" u="sng" dirty="0" smtClean="0"/>
              <a:t>					   $100.00=$1,200.00            </a:t>
            </a:r>
          </a:p>
          <a:p>
            <a:pPr marL="0" indent="0">
              <a:buNone/>
            </a:pPr>
            <a:endParaRPr lang="en-US" sz="1800" u="sng" dirty="0"/>
          </a:p>
          <a:p>
            <a:pPr marL="0" indent="0">
              <a:buNone/>
            </a:pPr>
            <a:r>
              <a:rPr lang="en-US" sz="1800" dirty="0" smtClean="0"/>
              <a:t>TOTALS            $100=  $3,816.00			    $25=   $2,916.00</a:t>
            </a:r>
          </a:p>
          <a:p>
            <a:pPr marL="0" indent="0">
              <a:buNone/>
            </a:pPr>
            <a:r>
              <a:rPr lang="en-US" sz="1800" dirty="0" smtClean="0"/>
              <a:t>ANNUAL         $125=  $4,116.00			    $50=   $3,216.00</a:t>
            </a:r>
          </a:p>
          <a:p>
            <a:pPr marL="0" indent="0">
              <a:buNone/>
            </a:pPr>
            <a:r>
              <a:rPr lang="en-US" sz="1800" dirty="0" smtClean="0"/>
              <a:t>COST               $150=  $4,416.00                        $2,616.00            $75=   $3,516.00</a:t>
            </a:r>
          </a:p>
          <a:p>
            <a:pPr marL="0" indent="0">
              <a:buNone/>
            </a:pPr>
            <a:r>
              <a:rPr lang="en-US" sz="1800" dirty="0"/>
              <a:t>	</a:t>
            </a:r>
            <a:r>
              <a:rPr lang="en-US" sz="1800" dirty="0" smtClean="0"/>
              <a:t>       $175=  $4,726.00		</a:t>
            </a:r>
            <a:r>
              <a:rPr lang="en-US" sz="1800" dirty="0"/>
              <a:t> </a:t>
            </a:r>
            <a:r>
              <a:rPr lang="en-US" sz="1800" dirty="0" smtClean="0"/>
              <a:t>                  $100=   $3,816.00</a:t>
            </a:r>
          </a:p>
        </p:txBody>
      </p:sp>
      <p:sp>
        <p:nvSpPr>
          <p:cNvPr id="4" name="Slide Number Placeholder 3"/>
          <p:cNvSpPr>
            <a:spLocks noGrp="1"/>
          </p:cNvSpPr>
          <p:nvPr>
            <p:ph type="sldNum" sz="quarter" idx="12"/>
          </p:nvPr>
        </p:nvSpPr>
        <p:spPr/>
        <p:txBody>
          <a:bodyPr/>
          <a:lstStyle/>
          <a:p>
            <a:fld id="{7399FD3D-A76B-442F-A724-E1F55F6D8A62}" type="slidenum">
              <a:rPr lang="en-US" smtClean="0"/>
              <a:t>163</a:t>
            </a:fld>
            <a:endParaRPr lang="en-US" dirty="0"/>
          </a:p>
        </p:txBody>
      </p:sp>
    </p:spTree>
    <p:extLst>
      <p:ext uri="{BB962C8B-B14F-4D97-AF65-F5344CB8AC3E}">
        <p14:creationId xmlns:p14="http://schemas.microsoft.com/office/powerpoint/2010/main" val="1980127641"/>
      </p:ext>
    </p:extLst>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21362"/>
          </a:xfrm>
        </p:spPr>
        <p:txBody>
          <a:bodyPr>
            <a:normAutofit/>
          </a:bodyPr>
          <a:lstStyle/>
          <a:p>
            <a:r>
              <a:rPr lang="en-US" sz="8000" dirty="0" smtClean="0"/>
              <a:t>Please Remember,</a:t>
            </a:r>
            <a:br>
              <a:rPr lang="en-US" sz="8000" dirty="0" smtClean="0"/>
            </a:br>
            <a:r>
              <a:rPr lang="en-US" sz="8000" dirty="0"/>
              <a:t/>
            </a:r>
            <a:br>
              <a:rPr lang="en-US" sz="8000" dirty="0"/>
            </a:br>
            <a:r>
              <a:rPr lang="en-US" sz="8000" dirty="0" smtClean="0"/>
              <a:t>We have Options!</a:t>
            </a:r>
            <a:br>
              <a:rPr lang="en-US" sz="8000" dirty="0" smtClean="0"/>
            </a:br>
            <a:endParaRPr lang="en-US" sz="8000" dirty="0"/>
          </a:p>
        </p:txBody>
      </p:sp>
      <p:sp>
        <p:nvSpPr>
          <p:cNvPr id="3" name="Slide Number Placeholder 2"/>
          <p:cNvSpPr>
            <a:spLocks noGrp="1"/>
          </p:cNvSpPr>
          <p:nvPr>
            <p:ph type="sldNum" sz="quarter" idx="12"/>
          </p:nvPr>
        </p:nvSpPr>
        <p:spPr/>
        <p:txBody>
          <a:bodyPr/>
          <a:lstStyle/>
          <a:p>
            <a:fld id="{7399FD3D-A76B-442F-A724-E1F55F6D8A62}" type="slidenum">
              <a:rPr lang="en-US" smtClean="0"/>
              <a:t>164</a:t>
            </a:fld>
            <a:endParaRPr lang="en-US" dirty="0"/>
          </a:p>
        </p:txBody>
      </p:sp>
    </p:spTree>
    <p:extLst>
      <p:ext uri="{BB962C8B-B14F-4D97-AF65-F5344CB8AC3E}">
        <p14:creationId xmlns:p14="http://schemas.microsoft.com/office/powerpoint/2010/main" val="606541411"/>
      </p:ext>
    </p:extLst>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440362"/>
          </a:xfrm>
        </p:spPr>
        <p:txBody>
          <a:bodyPr>
            <a:normAutofit/>
          </a:bodyPr>
          <a:lstStyle/>
          <a:p>
            <a:r>
              <a:rPr lang="en-US" sz="8000" dirty="0" smtClean="0"/>
              <a:t>Please Remember,</a:t>
            </a:r>
            <a:br>
              <a:rPr lang="en-US" sz="8000" dirty="0" smtClean="0"/>
            </a:br>
            <a:r>
              <a:rPr lang="en-US" sz="8000" dirty="0"/>
              <a:t/>
            </a:r>
            <a:br>
              <a:rPr lang="en-US" sz="8000" dirty="0"/>
            </a:br>
            <a:r>
              <a:rPr lang="en-US" sz="8000" dirty="0" smtClean="0"/>
              <a:t>We can do better!</a:t>
            </a:r>
            <a:endParaRPr lang="en-US" sz="8000" dirty="0"/>
          </a:p>
        </p:txBody>
      </p:sp>
      <p:sp>
        <p:nvSpPr>
          <p:cNvPr id="3" name="Slide Number Placeholder 2"/>
          <p:cNvSpPr>
            <a:spLocks noGrp="1"/>
          </p:cNvSpPr>
          <p:nvPr>
            <p:ph type="sldNum" sz="quarter" idx="12"/>
          </p:nvPr>
        </p:nvSpPr>
        <p:spPr/>
        <p:txBody>
          <a:bodyPr/>
          <a:lstStyle/>
          <a:p>
            <a:fld id="{7399FD3D-A76B-442F-A724-E1F55F6D8A62}" type="slidenum">
              <a:rPr lang="en-US" smtClean="0"/>
              <a:t>165</a:t>
            </a:fld>
            <a:endParaRPr lang="en-US" dirty="0"/>
          </a:p>
        </p:txBody>
      </p:sp>
    </p:spTree>
    <p:extLst>
      <p:ext uri="{BB962C8B-B14F-4D97-AF65-F5344CB8AC3E}">
        <p14:creationId xmlns:p14="http://schemas.microsoft.com/office/powerpoint/2010/main" val="3605926654"/>
      </p:ext>
    </p:extLst>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399FD3D-A76B-442F-A724-E1F55F6D8A62}" type="slidenum">
              <a:rPr lang="en-US" smtClean="0"/>
              <a:t>166</a:t>
            </a:fld>
            <a:endParaRPr lang="en-US" dirty="0"/>
          </a:p>
        </p:txBody>
      </p:sp>
    </p:spTree>
    <p:extLst>
      <p:ext uri="{BB962C8B-B14F-4D97-AF65-F5344CB8AC3E}">
        <p14:creationId xmlns:p14="http://schemas.microsoft.com/office/powerpoint/2010/main" val="3654236657"/>
      </p:ext>
    </p:extLst>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lstStyle/>
          <a:p>
            <a:r>
              <a:rPr lang="en-US" dirty="0" smtClean="0"/>
              <a:t>Friends of Arrowcreek</a:t>
            </a:r>
            <a:endParaRPr lang="en-US" dirty="0"/>
          </a:p>
        </p:txBody>
      </p:sp>
      <p:sp>
        <p:nvSpPr>
          <p:cNvPr id="3" name="Content Placeholder 2"/>
          <p:cNvSpPr>
            <a:spLocks noGrp="1"/>
          </p:cNvSpPr>
          <p:nvPr>
            <p:ph idx="1"/>
          </p:nvPr>
        </p:nvSpPr>
        <p:spPr>
          <a:xfrm>
            <a:off x="457200" y="1219200"/>
            <a:ext cx="8229600" cy="5486400"/>
          </a:xfrm>
        </p:spPr>
        <p:txBody>
          <a:bodyPr>
            <a:normAutofit/>
          </a:bodyPr>
          <a:lstStyle/>
          <a:p>
            <a:pPr marL="0" indent="0">
              <a:buNone/>
            </a:pPr>
            <a:r>
              <a:rPr lang="en-US" sz="4000" dirty="0" smtClean="0"/>
              <a:t>The Friends of Arrowcreek made a business decision driven by selling the club to the HOA for a profit and they want the 1,086 home/lot owners to believe this is the only option, but we need a million dollar a year subsidy! </a:t>
            </a:r>
          </a:p>
          <a:p>
            <a:pPr marL="0" indent="0">
              <a:buNone/>
            </a:pPr>
            <a:endParaRPr lang="en-US" sz="1600" dirty="0"/>
          </a:p>
          <a:p>
            <a:pPr marL="0" indent="0" algn="ctr">
              <a:buNone/>
            </a:pPr>
            <a:r>
              <a:rPr lang="en-US" sz="6600" dirty="0" smtClean="0"/>
              <a:t>We can do better!</a:t>
            </a:r>
            <a:endParaRPr lang="en-US" sz="6600" dirty="0"/>
          </a:p>
        </p:txBody>
      </p:sp>
      <p:sp>
        <p:nvSpPr>
          <p:cNvPr id="4" name="Slide Number Placeholder 3"/>
          <p:cNvSpPr>
            <a:spLocks noGrp="1"/>
          </p:cNvSpPr>
          <p:nvPr>
            <p:ph type="sldNum" sz="quarter" idx="12"/>
          </p:nvPr>
        </p:nvSpPr>
        <p:spPr/>
        <p:txBody>
          <a:bodyPr/>
          <a:lstStyle/>
          <a:p>
            <a:fld id="{7399FD3D-A76B-442F-A724-E1F55F6D8A62}" type="slidenum">
              <a:rPr lang="en-US" smtClean="0"/>
              <a:t>167</a:t>
            </a:fld>
            <a:endParaRPr lang="en-US" dirty="0"/>
          </a:p>
        </p:txBody>
      </p:sp>
    </p:spTree>
    <p:extLst>
      <p:ext uri="{BB962C8B-B14F-4D97-AF65-F5344CB8AC3E}">
        <p14:creationId xmlns:p14="http://schemas.microsoft.com/office/powerpoint/2010/main" val="2053395059"/>
      </p:ext>
    </p:extLst>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87962"/>
          </a:xfrm>
        </p:spPr>
        <p:txBody>
          <a:bodyPr>
            <a:normAutofit/>
          </a:bodyPr>
          <a:lstStyle/>
          <a:p>
            <a:r>
              <a:rPr lang="en-US" sz="6600" dirty="0" smtClean="0"/>
              <a:t>What actions should we the 1,086 lot owners take?</a:t>
            </a:r>
            <a:endParaRPr lang="en-US" sz="6600" dirty="0"/>
          </a:p>
        </p:txBody>
      </p:sp>
      <p:sp>
        <p:nvSpPr>
          <p:cNvPr id="3" name="Slide Number Placeholder 2"/>
          <p:cNvSpPr>
            <a:spLocks noGrp="1"/>
          </p:cNvSpPr>
          <p:nvPr>
            <p:ph type="sldNum" sz="quarter" idx="12"/>
          </p:nvPr>
        </p:nvSpPr>
        <p:spPr/>
        <p:txBody>
          <a:bodyPr/>
          <a:lstStyle/>
          <a:p>
            <a:fld id="{7399FD3D-A76B-442F-A724-E1F55F6D8A62}" type="slidenum">
              <a:rPr lang="en-US" smtClean="0"/>
              <a:t>168</a:t>
            </a:fld>
            <a:endParaRPr lang="en-US" dirty="0"/>
          </a:p>
        </p:txBody>
      </p:sp>
    </p:spTree>
    <p:extLst>
      <p:ext uri="{BB962C8B-B14F-4D97-AF65-F5344CB8AC3E}">
        <p14:creationId xmlns:p14="http://schemas.microsoft.com/office/powerpoint/2010/main" val="2910885856"/>
      </p:ext>
    </p:extLst>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68962"/>
          </a:xfrm>
        </p:spPr>
        <p:txBody>
          <a:bodyPr/>
          <a:lstStyle/>
          <a:p>
            <a:r>
              <a:rPr lang="en-US" dirty="0" smtClean="0"/>
              <a:t>Are you ready to make a multi-million dollar decision that will potentially last for years?</a:t>
            </a:r>
            <a:endParaRPr lang="en-US" dirty="0"/>
          </a:p>
        </p:txBody>
      </p:sp>
      <p:sp>
        <p:nvSpPr>
          <p:cNvPr id="3" name="Slide Number Placeholder 2"/>
          <p:cNvSpPr>
            <a:spLocks noGrp="1"/>
          </p:cNvSpPr>
          <p:nvPr>
            <p:ph type="sldNum" sz="quarter" idx="12"/>
          </p:nvPr>
        </p:nvSpPr>
        <p:spPr/>
        <p:txBody>
          <a:bodyPr/>
          <a:lstStyle/>
          <a:p>
            <a:fld id="{7399FD3D-A76B-442F-A724-E1F55F6D8A62}" type="slidenum">
              <a:rPr lang="en-US" smtClean="0"/>
              <a:t>169</a:t>
            </a:fld>
            <a:endParaRPr lang="en-US" dirty="0"/>
          </a:p>
        </p:txBody>
      </p:sp>
    </p:spTree>
    <p:extLst>
      <p:ext uri="{BB962C8B-B14F-4D97-AF65-F5344CB8AC3E}">
        <p14:creationId xmlns:p14="http://schemas.microsoft.com/office/powerpoint/2010/main" val="2895040666"/>
      </p:ext>
    </p:extLst>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Friends of Arrowcreek</a:t>
            </a:r>
            <a:br>
              <a:rPr lang="en-US" dirty="0" smtClean="0"/>
            </a:br>
            <a:r>
              <a:rPr lang="en-US" dirty="0" smtClean="0"/>
              <a:t>December 9, APG Meeting Outcomes</a:t>
            </a:r>
            <a:endParaRPr lang="en-US" dirty="0"/>
          </a:p>
        </p:txBody>
      </p:sp>
      <p:sp>
        <p:nvSpPr>
          <p:cNvPr id="3" name="Content Placeholder 2"/>
          <p:cNvSpPr>
            <a:spLocks noGrp="1"/>
          </p:cNvSpPr>
          <p:nvPr>
            <p:ph idx="1"/>
          </p:nvPr>
        </p:nvSpPr>
        <p:spPr>
          <a:xfrm>
            <a:off x="304800" y="1600200"/>
            <a:ext cx="8534400" cy="5105400"/>
          </a:xfrm>
        </p:spPr>
        <p:txBody>
          <a:bodyPr>
            <a:noAutofit/>
          </a:bodyPr>
          <a:lstStyle/>
          <a:p>
            <a:pPr marL="514350" indent="-514350">
              <a:buAutoNum type="arabicPeriod"/>
            </a:pPr>
            <a:r>
              <a:rPr lang="en-US" sz="4000" dirty="0" smtClean="0"/>
              <a:t>FOA has no desire to run/operate a golf course, only retrieve their collective investment (at a profit).</a:t>
            </a:r>
          </a:p>
          <a:p>
            <a:pPr marL="0" indent="0">
              <a:buNone/>
            </a:pPr>
            <a:endParaRPr lang="en-US" sz="2000" dirty="0"/>
          </a:p>
          <a:p>
            <a:pPr marL="0" indent="0">
              <a:buNone/>
            </a:pPr>
            <a:r>
              <a:rPr lang="en-US" sz="4000" dirty="0" smtClean="0"/>
              <a:t>2. APG wants to have a Community Club </a:t>
            </a:r>
          </a:p>
          <a:p>
            <a:pPr marL="0" indent="0">
              <a:buNone/>
            </a:pPr>
            <a:r>
              <a:rPr lang="en-US" sz="4000" dirty="0"/>
              <a:t> </a:t>
            </a:r>
            <a:r>
              <a:rPr lang="en-US" sz="4000" dirty="0" smtClean="0"/>
              <a:t>   environment that they can use as part</a:t>
            </a:r>
          </a:p>
          <a:p>
            <a:pPr marL="0" indent="0">
              <a:buNone/>
            </a:pPr>
            <a:r>
              <a:rPr lang="en-US" sz="4000" dirty="0"/>
              <a:t> </a:t>
            </a:r>
            <a:r>
              <a:rPr lang="en-US" sz="4000" dirty="0" smtClean="0"/>
              <a:t>   of the golfing enterprise with no </a:t>
            </a:r>
          </a:p>
          <a:p>
            <a:pPr marL="0" indent="0">
              <a:buNone/>
            </a:pPr>
            <a:r>
              <a:rPr lang="en-US" sz="4000" dirty="0"/>
              <a:t> </a:t>
            </a:r>
            <a:r>
              <a:rPr lang="en-US" sz="4000" dirty="0" smtClean="0"/>
              <a:t>   experience in this field.</a:t>
            </a:r>
          </a:p>
        </p:txBody>
      </p:sp>
      <p:sp>
        <p:nvSpPr>
          <p:cNvPr id="4" name="Slide Number Placeholder 3"/>
          <p:cNvSpPr>
            <a:spLocks noGrp="1"/>
          </p:cNvSpPr>
          <p:nvPr>
            <p:ph type="sldNum" sz="quarter" idx="12"/>
          </p:nvPr>
        </p:nvSpPr>
        <p:spPr/>
        <p:txBody>
          <a:bodyPr/>
          <a:lstStyle/>
          <a:p>
            <a:fld id="{7399FD3D-A76B-442F-A724-E1F55F6D8A62}" type="slidenum">
              <a:rPr lang="en-US" smtClean="0"/>
              <a:t>170</a:t>
            </a:fld>
            <a:endParaRPr lang="en-US" dirty="0"/>
          </a:p>
        </p:txBody>
      </p:sp>
    </p:spTree>
    <p:extLst>
      <p:ext uri="{BB962C8B-B14F-4D97-AF65-F5344CB8AC3E}">
        <p14:creationId xmlns:p14="http://schemas.microsoft.com/office/powerpoint/2010/main" val="875276618"/>
      </p:ext>
    </p:extLst>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87962"/>
          </a:xfrm>
        </p:spPr>
        <p:txBody>
          <a:bodyPr>
            <a:normAutofit/>
          </a:bodyPr>
          <a:lstStyle/>
          <a:p>
            <a:r>
              <a:rPr lang="en-US" sz="9600" b="1" dirty="0" smtClean="0"/>
              <a:t>We Can Do</a:t>
            </a:r>
            <a:br>
              <a:rPr lang="en-US" sz="9600" b="1" dirty="0" smtClean="0"/>
            </a:br>
            <a:r>
              <a:rPr lang="en-US" sz="9600" b="1" dirty="0" smtClean="0"/>
              <a:t>Better!</a:t>
            </a:r>
            <a:endParaRPr lang="en-US" sz="9600" b="1" dirty="0"/>
          </a:p>
        </p:txBody>
      </p:sp>
      <p:sp>
        <p:nvSpPr>
          <p:cNvPr id="3" name="Slide Number Placeholder 2"/>
          <p:cNvSpPr>
            <a:spLocks noGrp="1"/>
          </p:cNvSpPr>
          <p:nvPr>
            <p:ph type="sldNum" sz="quarter" idx="12"/>
          </p:nvPr>
        </p:nvSpPr>
        <p:spPr/>
        <p:txBody>
          <a:bodyPr/>
          <a:lstStyle/>
          <a:p>
            <a:fld id="{7399FD3D-A76B-442F-A724-E1F55F6D8A62}" type="slidenum">
              <a:rPr lang="en-US" smtClean="0"/>
              <a:t>171</a:t>
            </a:fld>
            <a:endParaRPr lang="en-US" dirty="0"/>
          </a:p>
        </p:txBody>
      </p:sp>
    </p:spTree>
    <p:extLst>
      <p:ext uri="{BB962C8B-B14F-4D97-AF65-F5344CB8AC3E}">
        <p14:creationId xmlns:p14="http://schemas.microsoft.com/office/powerpoint/2010/main" val="1180664226"/>
      </p:ext>
    </p:extLst>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533400"/>
            <a:ext cx="8305800" cy="4953000"/>
          </a:xfrm>
        </p:spPr>
        <p:txBody>
          <a:bodyPr>
            <a:noAutofit/>
          </a:bodyPr>
          <a:lstStyle/>
          <a:p>
            <a:r>
              <a:rPr lang="en-US" sz="6600" b="1" dirty="0" smtClean="0"/>
              <a:t>How can we improve real estate values for the 1,086 lot owners  in Arrowcreek ?</a:t>
            </a:r>
            <a:endParaRPr lang="en-US" sz="6600" b="1" dirty="0"/>
          </a:p>
        </p:txBody>
      </p:sp>
      <p:sp>
        <p:nvSpPr>
          <p:cNvPr id="3" name="Subtitle 2"/>
          <p:cNvSpPr>
            <a:spLocks noGrp="1"/>
          </p:cNvSpPr>
          <p:nvPr>
            <p:ph type="subTitle" idx="1"/>
          </p:nvPr>
        </p:nvSpPr>
        <p:spPr>
          <a:xfrm>
            <a:off x="457200" y="6096000"/>
            <a:ext cx="8153400" cy="152400"/>
          </a:xfrm>
        </p:spPr>
        <p:txBody>
          <a:bodyPr>
            <a:normAutofit fontScale="25000" lnSpcReduction="20000"/>
          </a:bodyPr>
          <a:lstStyle/>
          <a:p>
            <a:endParaRPr lang="en-US" dirty="0"/>
          </a:p>
        </p:txBody>
      </p:sp>
    </p:spTree>
    <p:extLst>
      <p:ext uri="{BB962C8B-B14F-4D97-AF65-F5344CB8AC3E}">
        <p14:creationId xmlns:p14="http://schemas.microsoft.com/office/powerpoint/2010/main" val="460930032"/>
      </p:ext>
    </p:extLst>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1,086 Lot Owners in Arrowcreek</a:t>
            </a:r>
            <a:endParaRPr lang="en-US" dirty="0"/>
          </a:p>
        </p:txBody>
      </p:sp>
      <p:sp>
        <p:nvSpPr>
          <p:cNvPr id="3" name="Content Placeholder 2"/>
          <p:cNvSpPr>
            <a:spLocks noGrp="1"/>
          </p:cNvSpPr>
          <p:nvPr>
            <p:ph idx="1"/>
          </p:nvPr>
        </p:nvSpPr>
        <p:spPr>
          <a:xfrm>
            <a:off x="228600" y="1600200"/>
            <a:ext cx="8686800" cy="4724400"/>
          </a:xfrm>
        </p:spPr>
        <p:txBody>
          <a:bodyPr>
            <a:normAutofit lnSpcReduction="10000"/>
          </a:bodyPr>
          <a:lstStyle/>
          <a:p>
            <a:pPr marL="0" indent="0">
              <a:buNone/>
            </a:pPr>
            <a:r>
              <a:rPr lang="en-US" sz="4800" dirty="0" smtClean="0"/>
              <a:t>We </a:t>
            </a:r>
            <a:r>
              <a:rPr lang="en-US" sz="4800" dirty="0"/>
              <a:t>have </a:t>
            </a:r>
            <a:r>
              <a:rPr lang="en-US" sz="4800" dirty="0" smtClean="0"/>
              <a:t>options.   Let’s </a:t>
            </a:r>
            <a:r>
              <a:rPr lang="en-US" sz="4800" dirty="0"/>
              <a:t>explore </a:t>
            </a:r>
            <a:r>
              <a:rPr lang="en-US" sz="4800" dirty="0" smtClean="0"/>
              <a:t>some non-biased, </a:t>
            </a:r>
            <a:r>
              <a:rPr lang="en-US" sz="4800" dirty="0"/>
              <a:t>open </a:t>
            </a:r>
            <a:r>
              <a:rPr lang="en-US" sz="4800" dirty="0" smtClean="0"/>
              <a:t>minded, </a:t>
            </a:r>
            <a:r>
              <a:rPr lang="en-US" sz="4800" dirty="0"/>
              <a:t>concepts for a better </a:t>
            </a:r>
            <a:r>
              <a:rPr lang="en-US" sz="4800" dirty="0" smtClean="0"/>
              <a:t>Arrowcreek. </a:t>
            </a:r>
          </a:p>
          <a:p>
            <a:pPr marL="0" indent="0">
              <a:buNone/>
            </a:pPr>
            <a:endParaRPr lang="en-US" sz="4800" dirty="0"/>
          </a:p>
          <a:p>
            <a:pPr marL="0" indent="0" algn="ctr">
              <a:buNone/>
            </a:pPr>
            <a:r>
              <a:rPr lang="en-US" sz="8800" b="1" i="1" dirty="0" smtClean="0"/>
              <a:t>We can do better!</a:t>
            </a:r>
            <a:endParaRPr lang="en-US" sz="8800" b="1" i="1" dirty="0"/>
          </a:p>
          <a:p>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173</a:t>
            </a:fld>
            <a:endParaRPr lang="en-US" dirty="0"/>
          </a:p>
        </p:txBody>
      </p:sp>
    </p:spTree>
    <p:extLst>
      <p:ext uri="{BB962C8B-B14F-4D97-AF65-F5344CB8AC3E}">
        <p14:creationId xmlns:p14="http://schemas.microsoft.com/office/powerpoint/2010/main" val="49937513"/>
      </p:ext>
    </p:extLst>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876800"/>
            <a:ext cx="8305800" cy="1676400"/>
          </a:xfrm>
        </p:spPr>
        <p:txBody>
          <a:bodyPr>
            <a:normAutofit/>
          </a:bodyPr>
          <a:lstStyle/>
          <a:p>
            <a:pPr algn="ctr"/>
            <a:r>
              <a:rPr lang="en-US" sz="2800" dirty="0" smtClean="0"/>
              <a:t/>
            </a:r>
            <a:br>
              <a:rPr lang="en-US" sz="2800" dirty="0" smtClean="0"/>
            </a:br>
            <a:r>
              <a:rPr lang="en-US" sz="2800" dirty="0"/>
              <a:t/>
            </a:r>
            <a:br>
              <a:rPr lang="en-US" sz="2800" dirty="0"/>
            </a:br>
            <a:endParaRPr lang="en-US" sz="2800" dirty="0"/>
          </a:p>
        </p:txBody>
      </p:sp>
      <p:pic>
        <p:nvPicPr>
          <p:cNvPr id="6" name="Picture Placeholder 5"/>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5372" r="5372"/>
          <a:stretch>
            <a:fillRect/>
          </a:stretch>
        </p:blipFill>
        <p:spPr/>
      </p:pic>
      <p:sp>
        <p:nvSpPr>
          <p:cNvPr id="4" name="Text Placeholder 3"/>
          <p:cNvSpPr>
            <a:spLocks noGrp="1"/>
          </p:cNvSpPr>
          <p:nvPr>
            <p:ph type="body" sz="half" idx="2"/>
          </p:nvPr>
        </p:nvSpPr>
        <p:spPr>
          <a:xfrm>
            <a:off x="533400" y="4953000"/>
            <a:ext cx="8382000" cy="1371600"/>
          </a:xfrm>
        </p:spPr>
        <p:txBody>
          <a:bodyPr>
            <a:noAutofit/>
          </a:bodyPr>
          <a:lstStyle/>
          <a:p>
            <a:pPr algn="ctr"/>
            <a:r>
              <a:rPr lang="en-US" sz="4000" b="1" dirty="0" smtClean="0"/>
              <a:t>Keep an open mind. </a:t>
            </a:r>
          </a:p>
          <a:p>
            <a:pPr algn="ctr"/>
            <a:r>
              <a:rPr lang="en-US" sz="4000" b="1" dirty="0"/>
              <a:t>W</a:t>
            </a:r>
            <a:r>
              <a:rPr lang="en-US" sz="4000" b="1" dirty="0" smtClean="0"/>
              <a:t>e can do better!                                         </a:t>
            </a:r>
            <a:endParaRPr lang="en-US" sz="4000" b="1" dirty="0"/>
          </a:p>
        </p:txBody>
      </p:sp>
      <p:sp>
        <p:nvSpPr>
          <p:cNvPr id="5" name="Slide Number Placeholder 4"/>
          <p:cNvSpPr>
            <a:spLocks noGrp="1"/>
          </p:cNvSpPr>
          <p:nvPr>
            <p:ph type="sldNum" sz="quarter" idx="12"/>
          </p:nvPr>
        </p:nvSpPr>
        <p:spPr/>
        <p:txBody>
          <a:bodyPr/>
          <a:lstStyle/>
          <a:p>
            <a:fld id="{7399FD3D-A76B-442F-A724-E1F55F6D8A62}" type="slidenum">
              <a:rPr lang="en-US" smtClean="0"/>
              <a:t>174</a:t>
            </a:fld>
            <a:endParaRPr lang="en-US" dirty="0"/>
          </a:p>
        </p:txBody>
      </p:sp>
    </p:spTree>
    <p:extLst>
      <p:ext uri="{BB962C8B-B14F-4D97-AF65-F5344CB8AC3E}">
        <p14:creationId xmlns:p14="http://schemas.microsoft.com/office/powerpoint/2010/main" val="1162139714"/>
      </p:ext>
    </p:extLst>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lstStyle/>
          <a:p>
            <a:r>
              <a:rPr lang="en-US" dirty="0" smtClean="0"/>
              <a:t>Agenda</a:t>
            </a:r>
            <a:endParaRPr lang="en-US" dirty="0"/>
          </a:p>
        </p:txBody>
      </p:sp>
      <p:sp>
        <p:nvSpPr>
          <p:cNvPr id="3" name="Content Placeholder 2"/>
          <p:cNvSpPr>
            <a:spLocks noGrp="1"/>
          </p:cNvSpPr>
          <p:nvPr>
            <p:ph idx="1"/>
          </p:nvPr>
        </p:nvSpPr>
        <p:spPr>
          <a:xfrm>
            <a:off x="228600" y="1600200"/>
            <a:ext cx="8763000" cy="5029200"/>
          </a:xfrm>
        </p:spPr>
        <p:txBody>
          <a:bodyPr>
            <a:normAutofit fontScale="25000" lnSpcReduction="20000"/>
          </a:bodyPr>
          <a:lstStyle/>
          <a:p>
            <a:pPr marL="0" indent="0">
              <a:buNone/>
            </a:pPr>
            <a:r>
              <a:rPr lang="en-US" sz="12800" dirty="0" smtClean="0"/>
              <a:t>1.  The role of the HOA</a:t>
            </a:r>
          </a:p>
          <a:p>
            <a:pPr marL="0" indent="0">
              <a:buNone/>
            </a:pPr>
            <a:endParaRPr lang="en-US" sz="12800" dirty="0" smtClean="0"/>
          </a:p>
          <a:p>
            <a:pPr marL="0" indent="0">
              <a:buNone/>
            </a:pPr>
            <a:r>
              <a:rPr lang="en-US" sz="12800" dirty="0" smtClean="0"/>
              <a:t>2.  Friends of Arrowcreek</a:t>
            </a:r>
          </a:p>
          <a:p>
            <a:pPr marL="0" indent="0">
              <a:buNone/>
            </a:pPr>
            <a:endParaRPr lang="en-US" sz="12800" dirty="0" smtClean="0"/>
          </a:p>
          <a:p>
            <a:pPr marL="0" indent="0">
              <a:buNone/>
            </a:pPr>
            <a:r>
              <a:rPr lang="en-US" sz="12800" dirty="0" smtClean="0"/>
              <a:t>3.  </a:t>
            </a:r>
            <a:r>
              <a:rPr lang="en-US" sz="12800" b="1" dirty="0"/>
              <a:t>W</a:t>
            </a:r>
            <a:r>
              <a:rPr lang="en-US" sz="12800" b="1" dirty="0" smtClean="0"/>
              <a:t>e </a:t>
            </a:r>
            <a:r>
              <a:rPr lang="en-US" sz="12800" b="1" dirty="0"/>
              <a:t>C</a:t>
            </a:r>
            <a:r>
              <a:rPr lang="en-US" sz="12800" b="1" dirty="0" smtClean="0"/>
              <a:t>an </a:t>
            </a:r>
            <a:r>
              <a:rPr lang="en-US" sz="12800" b="1" dirty="0"/>
              <a:t>D</a:t>
            </a:r>
            <a:r>
              <a:rPr lang="en-US" sz="12800" b="1" dirty="0" smtClean="0"/>
              <a:t>o </a:t>
            </a:r>
            <a:r>
              <a:rPr lang="en-US" sz="12800" b="1" dirty="0"/>
              <a:t>B</a:t>
            </a:r>
            <a:r>
              <a:rPr lang="en-US" sz="12800" b="1" dirty="0" smtClean="0"/>
              <a:t>etter!</a:t>
            </a:r>
          </a:p>
          <a:p>
            <a:pPr marL="0" indent="0">
              <a:buNone/>
            </a:pPr>
            <a:endParaRPr lang="en-US" sz="5600" dirty="0" smtClean="0"/>
          </a:p>
          <a:p>
            <a:pPr marL="0" indent="0">
              <a:buNone/>
            </a:pPr>
            <a:r>
              <a:rPr lang="en-US" sz="5600" dirty="0" smtClean="0"/>
              <a:t> </a:t>
            </a:r>
            <a:endParaRPr lang="en-US" sz="5600" dirty="0"/>
          </a:p>
          <a:p>
            <a:pPr marL="0" indent="0">
              <a:buNone/>
            </a:pPr>
            <a:r>
              <a:rPr lang="en-US" sz="12800" dirty="0" smtClean="0"/>
              <a:t>4. Creation of the </a:t>
            </a:r>
            <a:r>
              <a:rPr lang="en-US" sz="12800" b="1" dirty="0" smtClean="0"/>
              <a:t>A</a:t>
            </a:r>
            <a:r>
              <a:rPr lang="en-US" sz="12800" dirty="0" smtClean="0"/>
              <a:t>rrowcreek </a:t>
            </a:r>
            <a:r>
              <a:rPr lang="en-US" sz="12800" b="1" dirty="0" smtClean="0"/>
              <a:t>I</a:t>
            </a:r>
            <a:r>
              <a:rPr lang="en-US" sz="12800" dirty="0" smtClean="0"/>
              <a:t>mprovement </a:t>
            </a:r>
            <a:r>
              <a:rPr lang="en-US" sz="12800" b="1" dirty="0" smtClean="0"/>
              <a:t>F</a:t>
            </a:r>
            <a:r>
              <a:rPr lang="en-US" sz="12800" dirty="0" smtClean="0"/>
              <a:t>und</a:t>
            </a:r>
          </a:p>
          <a:p>
            <a:pPr marL="0" indent="0">
              <a:buNone/>
            </a:pPr>
            <a:endParaRPr lang="en-US" sz="12800" dirty="0"/>
          </a:p>
          <a:p>
            <a:pPr marL="0" indent="0">
              <a:buNone/>
            </a:pPr>
            <a:r>
              <a:rPr lang="en-US" sz="12800" dirty="0" smtClean="0"/>
              <a:t>5. Options and Cost Estimates </a:t>
            </a:r>
            <a:endParaRPr lang="en-US" sz="12800" dirty="0"/>
          </a:p>
          <a:p>
            <a:pPr marL="0" indent="0">
              <a:buNone/>
            </a:pPr>
            <a:endParaRPr lang="en-US" sz="12800" dirty="0" smtClean="0"/>
          </a:p>
          <a:p>
            <a:pPr marL="1371600" indent="-1371600">
              <a:buAutoNum type="arabicPeriod" startAt="4"/>
            </a:pPr>
            <a:endParaRPr lang="en-US" sz="12800" dirty="0"/>
          </a:p>
          <a:p>
            <a:pPr marL="0" indent="0">
              <a:buNone/>
            </a:pPr>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175</a:t>
            </a:fld>
            <a:endParaRPr lang="en-US" dirty="0"/>
          </a:p>
        </p:txBody>
      </p:sp>
    </p:spTree>
    <p:extLst>
      <p:ext uri="{BB962C8B-B14F-4D97-AF65-F5344CB8AC3E}">
        <p14:creationId xmlns:p14="http://schemas.microsoft.com/office/powerpoint/2010/main" val="3622552211"/>
      </p:ext>
    </p:extLst>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rmAutofit/>
          </a:bodyPr>
          <a:lstStyle/>
          <a:p>
            <a:r>
              <a:rPr lang="en-US" dirty="0" smtClean="0"/>
              <a:t>Arrowcreek HOA Web-site</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671898867"/>
              </p:ext>
            </p:extLst>
          </p:nvPr>
        </p:nvGraphicFramePr>
        <p:xfrm>
          <a:off x="304800" y="914400"/>
          <a:ext cx="8458200" cy="5410200"/>
        </p:xfrm>
        <a:graphic>
          <a:graphicData uri="http://schemas.openxmlformats.org/drawingml/2006/table">
            <a:tbl>
              <a:tblPr/>
              <a:tblGrid>
                <a:gridCol w="7837022"/>
                <a:gridCol w="621178"/>
              </a:tblGrid>
              <a:tr h="5410200">
                <a:tc>
                  <a:txBody>
                    <a:bodyPr/>
                    <a:lstStyle/>
                    <a:p>
                      <a:pPr algn="ctr"/>
                      <a:r>
                        <a:rPr lang="en-US" sz="2000" b="1" dirty="0"/>
                        <a:t>Homeowners </a:t>
                      </a:r>
                      <a:r>
                        <a:rPr lang="en-US" sz="2000" b="1" dirty="0" smtClean="0"/>
                        <a:t>Association</a:t>
                      </a:r>
                    </a:p>
                    <a:p>
                      <a:pPr algn="ctr"/>
                      <a:endParaRPr lang="en-US" sz="2000" dirty="0"/>
                    </a:p>
                    <a:p>
                      <a:r>
                        <a:rPr lang="en-US" sz="4000" dirty="0" smtClean="0">
                          <a:effectLst/>
                        </a:rPr>
                        <a:t>ArrowCreek </a:t>
                      </a:r>
                      <a:r>
                        <a:rPr lang="en-US" sz="4000" dirty="0">
                          <a:effectLst/>
                        </a:rPr>
                        <a:t>provides </a:t>
                      </a:r>
                      <a:r>
                        <a:rPr lang="en-US" sz="4000" b="1" dirty="0">
                          <a:effectLst/>
                        </a:rPr>
                        <a:t>community leadership</a:t>
                      </a:r>
                      <a:r>
                        <a:rPr lang="en-US" sz="4000" dirty="0">
                          <a:effectLst/>
                        </a:rPr>
                        <a:t>, architectural control, covenant enforcement, </a:t>
                      </a:r>
                      <a:r>
                        <a:rPr lang="en-US" sz="4000" b="1" i="0" u="none" dirty="0">
                          <a:effectLst/>
                        </a:rPr>
                        <a:t>community events</a:t>
                      </a:r>
                      <a:r>
                        <a:rPr lang="en-US" sz="4000" i="0" u="none" dirty="0">
                          <a:effectLst/>
                        </a:rPr>
                        <a:t>, </a:t>
                      </a:r>
                      <a:r>
                        <a:rPr lang="en-US" sz="4000" dirty="0">
                          <a:effectLst/>
                        </a:rPr>
                        <a:t>accounting and finance, operation and </a:t>
                      </a:r>
                      <a:r>
                        <a:rPr lang="en-US" sz="4000" b="1" i="1" u="sng" dirty="0">
                          <a:solidFill>
                            <a:srgbClr val="FF0000"/>
                          </a:solidFill>
                          <a:effectLst/>
                        </a:rPr>
                        <a:t>maintenance of recreation facilities. </a:t>
                      </a:r>
                    </a:p>
                    <a:p>
                      <a:r>
                        <a:rPr lang="en-US" sz="2000" dirty="0">
                          <a:effectLst/>
                        </a:rPr>
                        <a:t/>
                      </a:r>
                      <a:br>
                        <a:rPr lang="en-US" sz="2000" dirty="0">
                          <a:effectLst/>
                        </a:rPr>
                      </a:br>
                      <a:endParaRPr lang="en-US" sz="2000" dirty="0">
                        <a:effectLst/>
                      </a:endParaRPr>
                    </a:p>
                  </a:txBody>
                  <a:tcPr marL="48149" marR="48149" marT="24074" marB="24074" anchor="ctr">
                    <a:lnL>
                      <a:noFill/>
                    </a:lnL>
                    <a:lnR>
                      <a:noFill/>
                    </a:lnR>
                    <a:lnT>
                      <a:noFill/>
                    </a:lnT>
                    <a:lnB>
                      <a:noFill/>
                    </a:lnB>
                  </a:tcPr>
                </a:tc>
                <a:tc>
                  <a:txBody>
                    <a:bodyPr/>
                    <a:lstStyle/>
                    <a:p>
                      <a:endParaRPr lang="en-US" sz="2000" dirty="0"/>
                    </a:p>
                  </a:txBody>
                  <a:tcPr marL="48149" marR="48149" marT="24074" marB="24074" anchor="ctr">
                    <a:lnL>
                      <a:noFill/>
                    </a:lnL>
                    <a:lnR>
                      <a:noFill/>
                    </a:lnR>
                    <a:lnT>
                      <a:noFill/>
                    </a:lnT>
                    <a:lnB>
                      <a:noFill/>
                    </a:lnB>
                  </a:tcPr>
                </a:tc>
              </a:tr>
            </a:tbl>
          </a:graphicData>
        </a:graphic>
      </p:graphicFrame>
      <p:sp>
        <p:nvSpPr>
          <p:cNvPr id="4" name="Slide Number Placeholder 3"/>
          <p:cNvSpPr>
            <a:spLocks noGrp="1"/>
          </p:cNvSpPr>
          <p:nvPr>
            <p:ph type="sldNum" sz="quarter" idx="12"/>
          </p:nvPr>
        </p:nvSpPr>
        <p:spPr/>
        <p:txBody>
          <a:bodyPr/>
          <a:lstStyle/>
          <a:p>
            <a:fld id="{7399FD3D-A76B-442F-A724-E1F55F6D8A62}" type="slidenum">
              <a:rPr lang="en-US" smtClean="0"/>
              <a:t>176</a:t>
            </a:fld>
            <a:endParaRPr lang="en-US" dirty="0"/>
          </a:p>
        </p:txBody>
      </p:sp>
    </p:spTree>
    <p:extLst>
      <p:ext uri="{BB962C8B-B14F-4D97-AF65-F5344CB8AC3E}">
        <p14:creationId xmlns:p14="http://schemas.microsoft.com/office/powerpoint/2010/main" val="1491457793"/>
      </p:ext>
    </p:extLst>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HOA RESPONSIBILITIES</a:t>
            </a:r>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177</a:t>
            </a:fld>
            <a:endParaRPr lang="en-US" dirty="0"/>
          </a:p>
        </p:txBody>
      </p:sp>
      <p:pic>
        <p:nvPicPr>
          <p:cNvPr id="9218" name="Picture 2" descr="F:\DCIM\101ND200\_DSC0190.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191497" y="1600200"/>
            <a:ext cx="6761006"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7634833"/>
      </p:ext>
    </p:extLst>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HOA RESPONSIBILITIES</a:t>
            </a:r>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178</a:t>
            </a:fld>
            <a:endParaRPr lang="en-US" dirty="0"/>
          </a:p>
        </p:txBody>
      </p:sp>
      <p:sp>
        <p:nvSpPr>
          <p:cNvPr id="3" name="Content Placeholder 2"/>
          <p:cNvSpPr>
            <a:spLocks noGrp="1"/>
          </p:cNvSpPr>
          <p:nvPr>
            <p:ph idx="1"/>
          </p:nvPr>
        </p:nvSpPr>
        <p:spPr/>
        <p:txBody>
          <a:bodyPr/>
          <a:lstStyle/>
          <a:p>
            <a:endParaRPr lang="en-US" dirty="0"/>
          </a:p>
        </p:txBody>
      </p:sp>
      <p:pic>
        <p:nvPicPr>
          <p:cNvPr id="10242" name="Picture 2" descr="F:\DCIM\101ND200\_DSC01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1600200"/>
            <a:ext cx="8534400" cy="5081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2779402"/>
      </p:ext>
    </p:extLst>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rmAutofit/>
          </a:bodyPr>
          <a:lstStyle/>
          <a:p>
            <a:r>
              <a:rPr lang="en-US" dirty="0" smtClean="0"/>
              <a:t>Arrowcreek HOA Web-site</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773182496"/>
              </p:ext>
            </p:extLst>
          </p:nvPr>
        </p:nvGraphicFramePr>
        <p:xfrm>
          <a:off x="304800" y="914400"/>
          <a:ext cx="8458200" cy="5839348"/>
        </p:xfrm>
        <a:graphic>
          <a:graphicData uri="http://schemas.openxmlformats.org/drawingml/2006/table">
            <a:tbl>
              <a:tblPr/>
              <a:tblGrid>
                <a:gridCol w="7837022"/>
                <a:gridCol w="621178"/>
              </a:tblGrid>
              <a:tr h="5410200">
                <a:tc>
                  <a:txBody>
                    <a:bodyPr/>
                    <a:lstStyle/>
                    <a:p>
                      <a:pPr algn="ctr"/>
                      <a:r>
                        <a:rPr lang="en-US" sz="2000" b="1" dirty="0"/>
                        <a:t>Homeowners </a:t>
                      </a:r>
                      <a:r>
                        <a:rPr lang="en-US" sz="2000" b="1" dirty="0" smtClean="0"/>
                        <a:t>Association</a:t>
                      </a:r>
                    </a:p>
                    <a:p>
                      <a:pPr algn="ctr"/>
                      <a:endParaRPr lang="en-US" sz="2000" dirty="0"/>
                    </a:p>
                    <a:p>
                      <a:r>
                        <a:rPr lang="en-US" sz="6000" b="1" i="1" u="sng" dirty="0" smtClean="0">
                          <a:effectLst/>
                        </a:rPr>
                        <a:t>Community </a:t>
                      </a:r>
                      <a:r>
                        <a:rPr lang="en-US" sz="6000" b="1" i="1" u="sng" dirty="0">
                          <a:effectLst/>
                        </a:rPr>
                        <a:t>E</a:t>
                      </a:r>
                      <a:r>
                        <a:rPr lang="en-US" sz="6000" b="1" i="1" u="sng" dirty="0" smtClean="0">
                          <a:effectLst/>
                        </a:rPr>
                        <a:t>vents</a:t>
                      </a:r>
                      <a:r>
                        <a:rPr lang="en-US" sz="6000" i="1" u="sng" dirty="0">
                          <a:effectLst/>
                        </a:rPr>
                        <a:t>,</a:t>
                      </a:r>
                      <a:r>
                        <a:rPr lang="en-US" sz="4000" i="1" u="sng" dirty="0">
                          <a:effectLst/>
                        </a:rPr>
                        <a:t> </a:t>
                      </a:r>
                      <a:endParaRPr lang="en-US" sz="4000" i="0" u="none" dirty="0" smtClean="0">
                        <a:effectLst/>
                      </a:endParaRPr>
                    </a:p>
                    <a:p>
                      <a:r>
                        <a:rPr lang="en-US" sz="4000" b="0" i="0" u="none" dirty="0" smtClean="0">
                          <a:effectLst/>
                        </a:rPr>
                        <a:t>1.</a:t>
                      </a:r>
                      <a:r>
                        <a:rPr lang="en-US" sz="4000" b="0" i="0" u="none" baseline="0" dirty="0" smtClean="0">
                          <a:effectLst/>
                        </a:rPr>
                        <a:t> Annual Holiday Party in December </a:t>
                      </a:r>
                    </a:p>
                    <a:p>
                      <a:r>
                        <a:rPr lang="en-US" sz="4000" b="0" i="0" u="none" baseline="0" dirty="0" smtClean="0">
                          <a:effectLst/>
                        </a:rPr>
                        <a:t>2. Easter Egg Hunt for Kids</a:t>
                      </a:r>
                    </a:p>
                    <a:p>
                      <a:r>
                        <a:rPr lang="en-US" sz="4000" b="0" i="0" u="none" baseline="0" dirty="0" smtClean="0">
                          <a:effectLst/>
                        </a:rPr>
                        <a:t>3. Halloween Party for Kids</a:t>
                      </a:r>
                    </a:p>
                    <a:p>
                      <a:r>
                        <a:rPr lang="en-US" sz="4000" b="0" i="0" u="none" baseline="0" dirty="0" smtClean="0">
                          <a:effectLst/>
                        </a:rPr>
                        <a:t>4.</a:t>
                      </a:r>
                    </a:p>
                    <a:p>
                      <a:r>
                        <a:rPr lang="en-US" sz="4000" b="0" i="0" u="none" baseline="0" dirty="0" smtClean="0">
                          <a:effectLst/>
                        </a:rPr>
                        <a:t>5.</a:t>
                      </a:r>
                    </a:p>
                    <a:p>
                      <a:r>
                        <a:rPr lang="en-US" sz="4000" b="0" i="0" u="none" baseline="0" dirty="0" smtClean="0">
                          <a:effectLst/>
                        </a:rPr>
                        <a:t>6.</a:t>
                      </a:r>
                      <a:endParaRPr lang="en-US" sz="4000" b="0" dirty="0">
                        <a:effectLst/>
                      </a:endParaRPr>
                    </a:p>
                    <a:p>
                      <a:r>
                        <a:rPr lang="en-US" sz="2000" dirty="0">
                          <a:effectLst/>
                        </a:rPr>
                        <a:t/>
                      </a:r>
                      <a:br>
                        <a:rPr lang="en-US" sz="2000" dirty="0">
                          <a:effectLst/>
                        </a:rPr>
                      </a:br>
                      <a:endParaRPr lang="en-US" sz="2000" dirty="0">
                        <a:effectLst/>
                      </a:endParaRPr>
                    </a:p>
                  </a:txBody>
                  <a:tcPr marL="48149" marR="48149" marT="24074" marB="24074" anchor="ctr">
                    <a:lnL>
                      <a:noFill/>
                    </a:lnL>
                    <a:lnR>
                      <a:noFill/>
                    </a:lnR>
                    <a:lnT>
                      <a:noFill/>
                    </a:lnT>
                    <a:lnB>
                      <a:noFill/>
                    </a:lnB>
                  </a:tcPr>
                </a:tc>
                <a:tc>
                  <a:txBody>
                    <a:bodyPr/>
                    <a:lstStyle/>
                    <a:p>
                      <a:endParaRPr lang="en-US" sz="2000" dirty="0"/>
                    </a:p>
                  </a:txBody>
                  <a:tcPr marL="48149" marR="48149" marT="24074" marB="24074" anchor="ctr">
                    <a:lnL>
                      <a:noFill/>
                    </a:lnL>
                    <a:lnR>
                      <a:noFill/>
                    </a:lnR>
                    <a:lnT>
                      <a:noFill/>
                    </a:lnT>
                    <a:lnB>
                      <a:noFill/>
                    </a:lnB>
                  </a:tcPr>
                </a:tc>
              </a:tr>
            </a:tbl>
          </a:graphicData>
        </a:graphic>
      </p:graphicFrame>
      <p:sp>
        <p:nvSpPr>
          <p:cNvPr id="4" name="Slide Number Placeholder 3"/>
          <p:cNvSpPr>
            <a:spLocks noGrp="1"/>
          </p:cNvSpPr>
          <p:nvPr>
            <p:ph type="sldNum" sz="quarter" idx="12"/>
          </p:nvPr>
        </p:nvSpPr>
        <p:spPr/>
        <p:txBody>
          <a:bodyPr/>
          <a:lstStyle/>
          <a:p>
            <a:fld id="{7399FD3D-A76B-442F-A724-E1F55F6D8A62}" type="slidenum">
              <a:rPr lang="en-US" smtClean="0"/>
              <a:t>179</a:t>
            </a:fld>
            <a:endParaRPr lang="en-US" dirty="0"/>
          </a:p>
        </p:txBody>
      </p:sp>
    </p:spTree>
    <p:extLst>
      <p:ext uri="{BB962C8B-B14F-4D97-AF65-F5344CB8AC3E}">
        <p14:creationId xmlns:p14="http://schemas.microsoft.com/office/powerpoint/2010/main" val="2529702796"/>
      </p:ext>
    </p:extLst>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2014 HOA Holiday Party</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51810" y="1828641"/>
            <a:ext cx="3040380" cy="4069080"/>
          </a:xfrm>
        </p:spPr>
      </p:pic>
      <p:sp>
        <p:nvSpPr>
          <p:cNvPr id="4" name="Slide Number Placeholder 3"/>
          <p:cNvSpPr>
            <a:spLocks noGrp="1"/>
          </p:cNvSpPr>
          <p:nvPr>
            <p:ph type="sldNum" sz="quarter" idx="12"/>
          </p:nvPr>
        </p:nvSpPr>
        <p:spPr/>
        <p:txBody>
          <a:bodyPr/>
          <a:lstStyle/>
          <a:p>
            <a:fld id="{7399FD3D-A76B-442F-A724-E1F55F6D8A62}" type="slidenum">
              <a:rPr lang="en-US" smtClean="0"/>
              <a:t>180</a:t>
            </a:fld>
            <a:endParaRPr lang="en-US" dirty="0"/>
          </a:p>
        </p:txBody>
      </p:sp>
    </p:spTree>
    <p:extLst>
      <p:ext uri="{BB962C8B-B14F-4D97-AF65-F5344CB8AC3E}">
        <p14:creationId xmlns:p14="http://schemas.microsoft.com/office/powerpoint/2010/main" val="2553779243"/>
      </p:ext>
    </p:extLst>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rmAutofit/>
          </a:bodyPr>
          <a:lstStyle/>
          <a:p>
            <a:r>
              <a:rPr lang="en-US" dirty="0" smtClean="0"/>
              <a:t>Arrowcreek HOA Web-site</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074137044"/>
              </p:ext>
            </p:extLst>
          </p:nvPr>
        </p:nvGraphicFramePr>
        <p:xfrm>
          <a:off x="381000" y="1066800"/>
          <a:ext cx="8305801" cy="5440363"/>
        </p:xfrm>
        <a:graphic>
          <a:graphicData uri="http://schemas.openxmlformats.org/drawingml/2006/table">
            <a:tbl>
              <a:tblPr/>
              <a:tblGrid>
                <a:gridCol w="7701412"/>
                <a:gridCol w="604389"/>
              </a:tblGrid>
              <a:tr h="5440363">
                <a:tc>
                  <a:txBody>
                    <a:bodyPr/>
                    <a:lstStyle/>
                    <a:p>
                      <a:pPr algn="ctr"/>
                      <a:r>
                        <a:rPr lang="en-US" sz="2000" b="1" dirty="0"/>
                        <a:t>Homeowners </a:t>
                      </a:r>
                      <a:r>
                        <a:rPr lang="en-US" sz="2000" b="1" dirty="0" smtClean="0"/>
                        <a:t>Association</a:t>
                      </a:r>
                      <a:endParaRPr lang="en-US" sz="2000" b="1" dirty="0">
                        <a:effectLst/>
                      </a:endParaRPr>
                    </a:p>
                    <a:p>
                      <a:r>
                        <a:rPr lang="en-US" sz="2000" dirty="0">
                          <a:effectLst/>
                        </a:rPr>
                        <a:t/>
                      </a:r>
                      <a:br>
                        <a:rPr lang="en-US" sz="2000" dirty="0">
                          <a:effectLst/>
                        </a:rPr>
                      </a:br>
                      <a:r>
                        <a:rPr lang="en-US" sz="4000" dirty="0">
                          <a:effectLst/>
                        </a:rPr>
                        <a:t>Community leadership is provided by the Board of Directors, as well as the Association Committees. </a:t>
                      </a:r>
                      <a:endParaRPr lang="en-US" sz="4000" dirty="0" smtClean="0">
                        <a:effectLst/>
                      </a:endParaRPr>
                    </a:p>
                    <a:p>
                      <a:endParaRPr lang="en-US" sz="4000" dirty="0" smtClean="0">
                        <a:effectLst/>
                      </a:endParaRPr>
                    </a:p>
                    <a:p>
                      <a:r>
                        <a:rPr lang="en-US" sz="4000" dirty="0" smtClean="0">
                          <a:effectLst/>
                        </a:rPr>
                        <a:t>All </a:t>
                      </a:r>
                      <a:r>
                        <a:rPr lang="en-US" sz="4000" dirty="0">
                          <a:effectLst/>
                        </a:rPr>
                        <a:t>residents can participate in various committees. </a:t>
                      </a:r>
                      <a:endParaRPr lang="en-US" sz="2000" dirty="0">
                        <a:effectLst/>
                      </a:endParaRPr>
                    </a:p>
                  </a:txBody>
                  <a:tcPr marL="48149" marR="48149" marT="24074" marB="24074" anchor="ctr">
                    <a:lnL>
                      <a:noFill/>
                    </a:lnL>
                    <a:lnR>
                      <a:noFill/>
                    </a:lnR>
                    <a:lnT>
                      <a:noFill/>
                    </a:lnT>
                    <a:lnB>
                      <a:noFill/>
                    </a:lnB>
                  </a:tcPr>
                </a:tc>
                <a:tc>
                  <a:txBody>
                    <a:bodyPr/>
                    <a:lstStyle/>
                    <a:p>
                      <a:endParaRPr lang="en-US" sz="2000" dirty="0"/>
                    </a:p>
                  </a:txBody>
                  <a:tcPr marL="48149" marR="48149" marT="24074" marB="24074" anchor="ctr">
                    <a:lnL>
                      <a:noFill/>
                    </a:lnL>
                    <a:lnR>
                      <a:noFill/>
                    </a:lnR>
                    <a:lnT>
                      <a:noFill/>
                    </a:lnT>
                    <a:lnB>
                      <a:noFill/>
                    </a:lnB>
                  </a:tcPr>
                </a:tc>
              </a:tr>
            </a:tbl>
          </a:graphicData>
        </a:graphic>
      </p:graphicFrame>
      <p:sp>
        <p:nvSpPr>
          <p:cNvPr id="4" name="Slide Number Placeholder 3"/>
          <p:cNvSpPr>
            <a:spLocks noGrp="1"/>
          </p:cNvSpPr>
          <p:nvPr>
            <p:ph type="sldNum" sz="quarter" idx="12"/>
          </p:nvPr>
        </p:nvSpPr>
        <p:spPr/>
        <p:txBody>
          <a:bodyPr/>
          <a:lstStyle/>
          <a:p>
            <a:fld id="{7399FD3D-A76B-442F-A724-E1F55F6D8A62}" type="slidenum">
              <a:rPr lang="en-US" smtClean="0"/>
              <a:t>181</a:t>
            </a:fld>
            <a:endParaRPr lang="en-US" dirty="0"/>
          </a:p>
        </p:txBody>
      </p:sp>
    </p:spTree>
    <p:extLst>
      <p:ext uri="{BB962C8B-B14F-4D97-AF65-F5344CB8AC3E}">
        <p14:creationId xmlns:p14="http://schemas.microsoft.com/office/powerpoint/2010/main" val="2982146774"/>
      </p:ext>
    </p:extLst>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HOA RESPONSIBILITIES</a:t>
            </a:r>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182</a:t>
            </a:fld>
            <a:endParaRPr lang="en-US" dirty="0"/>
          </a:p>
        </p:txBody>
      </p:sp>
      <p:pic>
        <p:nvPicPr>
          <p:cNvPr id="8194" name="Picture 2" descr="F:\DCIM\101ND200\_DSC0181.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191497" y="1600200"/>
            <a:ext cx="6761006"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1484416"/>
      </p:ext>
    </p:extLst>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HOA RESPONSIBILITIES</a:t>
            </a:r>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183</a:t>
            </a:fld>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91497" y="1600200"/>
            <a:ext cx="6761006" cy="4525963"/>
          </a:xfrm>
        </p:spPr>
      </p:pic>
    </p:spTree>
    <p:extLst>
      <p:ext uri="{BB962C8B-B14F-4D97-AF65-F5344CB8AC3E}">
        <p14:creationId xmlns:p14="http://schemas.microsoft.com/office/powerpoint/2010/main" val="1441698636"/>
      </p:ext>
    </p:extLst>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p>
            <a:r>
              <a:rPr lang="en-US" dirty="0" smtClean="0"/>
              <a:t>HOA Focus</a:t>
            </a:r>
            <a:endParaRPr lang="en-US" dirty="0"/>
          </a:p>
        </p:txBody>
      </p:sp>
      <p:sp>
        <p:nvSpPr>
          <p:cNvPr id="3" name="Content Placeholder 2"/>
          <p:cNvSpPr>
            <a:spLocks noGrp="1"/>
          </p:cNvSpPr>
          <p:nvPr>
            <p:ph idx="1"/>
          </p:nvPr>
        </p:nvSpPr>
        <p:spPr>
          <a:xfrm>
            <a:off x="152400" y="1066800"/>
            <a:ext cx="8839200" cy="5486400"/>
          </a:xfrm>
        </p:spPr>
        <p:txBody>
          <a:bodyPr>
            <a:normAutofit/>
          </a:bodyPr>
          <a:lstStyle/>
          <a:p>
            <a:pPr marL="0" indent="0">
              <a:buNone/>
            </a:pPr>
            <a:endParaRPr lang="en-US" sz="2000" dirty="0" smtClean="0"/>
          </a:p>
          <a:p>
            <a:pPr marL="0" indent="0">
              <a:buNone/>
            </a:pPr>
            <a:r>
              <a:rPr lang="en-US" sz="5400" dirty="0" smtClean="0"/>
              <a:t>Keep Golf </a:t>
            </a:r>
            <a:r>
              <a:rPr lang="en-US" sz="5400" b="1" dirty="0" smtClean="0"/>
              <a:t>independent!</a:t>
            </a:r>
          </a:p>
          <a:p>
            <a:pPr marL="0" indent="0">
              <a:buNone/>
            </a:pPr>
            <a:endParaRPr lang="en-US" sz="2000" b="1" dirty="0" smtClean="0"/>
          </a:p>
          <a:p>
            <a:pPr marL="0" indent="0">
              <a:buNone/>
            </a:pPr>
            <a:r>
              <a:rPr lang="en-US" sz="5400" dirty="0" smtClean="0"/>
              <a:t>Keep our </a:t>
            </a:r>
            <a:r>
              <a:rPr lang="en-US" sz="5400" b="1" dirty="0" smtClean="0"/>
              <a:t>HOA</a:t>
            </a:r>
            <a:r>
              <a:rPr lang="en-US" sz="5400" dirty="0" smtClean="0"/>
              <a:t> </a:t>
            </a:r>
            <a:r>
              <a:rPr lang="en-US" sz="5400" b="1" dirty="0"/>
              <a:t>B</a:t>
            </a:r>
            <a:r>
              <a:rPr lang="en-US" sz="5400" b="1" dirty="0" smtClean="0"/>
              <a:t>oard</a:t>
            </a:r>
            <a:r>
              <a:rPr lang="en-US" sz="5400" dirty="0" smtClean="0"/>
              <a:t> working for all 1,086 lot owners not for the </a:t>
            </a:r>
            <a:r>
              <a:rPr lang="en-US" sz="5400" b="1" dirty="0" smtClean="0"/>
              <a:t> interests of a special few! </a:t>
            </a:r>
          </a:p>
          <a:p>
            <a:pPr marL="0" indent="0">
              <a:buNone/>
            </a:pPr>
            <a:endParaRPr lang="en-US" sz="4400" dirty="0" smtClean="0"/>
          </a:p>
          <a:p>
            <a:pPr marL="0" indent="0">
              <a:buNone/>
            </a:pPr>
            <a:endParaRPr lang="en-US" sz="4400" dirty="0" smtClean="0"/>
          </a:p>
        </p:txBody>
      </p:sp>
      <p:sp>
        <p:nvSpPr>
          <p:cNvPr id="4" name="Slide Number Placeholder 3"/>
          <p:cNvSpPr>
            <a:spLocks noGrp="1"/>
          </p:cNvSpPr>
          <p:nvPr>
            <p:ph type="sldNum" sz="quarter" idx="12"/>
          </p:nvPr>
        </p:nvSpPr>
        <p:spPr/>
        <p:txBody>
          <a:bodyPr/>
          <a:lstStyle/>
          <a:p>
            <a:fld id="{7399FD3D-A76B-442F-A724-E1F55F6D8A62}" type="slidenum">
              <a:rPr lang="en-US" smtClean="0"/>
              <a:t>184</a:t>
            </a:fld>
            <a:endParaRPr lang="en-US" dirty="0"/>
          </a:p>
        </p:txBody>
      </p:sp>
    </p:spTree>
    <p:extLst>
      <p:ext uri="{BB962C8B-B14F-4D97-AF65-F5344CB8AC3E}">
        <p14:creationId xmlns:p14="http://schemas.microsoft.com/office/powerpoint/2010/main" val="162994073"/>
      </p:ext>
    </p:extLst>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Options Do We Have?</a:t>
            </a:r>
            <a:endParaRPr lang="en-US" dirty="0"/>
          </a:p>
        </p:txBody>
      </p:sp>
      <p:sp>
        <p:nvSpPr>
          <p:cNvPr id="3" name="Content Placeholder 2"/>
          <p:cNvSpPr>
            <a:spLocks noGrp="1"/>
          </p:cNvSpPr>
          <p:nvPr>
            <p:ph idx="1"/>
          </p:nvPr>
        </p:nvSpPr>
        <p:spPr/>
        <p:txBody>
          <a:bodyPr>
            <a:normAutofit/>
          </a:bodyPr>
          <a:lstStyle/>
          <a:p>
            <a:pPr marL="0" indent="0">
              <a:buNone/>
            </a:pPr>
            <a:r>
              <a:rPr lang="en-US" sz="4800" dirty="0" smtClean="0"/>
              <a:t>Vote No on the measure and give no subsidy to the FOA.</a:t>
            </a:r>
          </a:p>
          <a:p>
            <a:pPr marL="0" indent="0">
              <a:buNone/>
            </a:pPr>
            <a:endParaRPr lang="en-US" sz="4800" dirty="0"/>
          </a:p>
          <a:p>
            <a:pPr marL="0" indent="0">
              <a:buNone/>
            </a:pPr>
            <a:r>
              <a:rPr lang="en-US" sz="4800" dirty="0" smtClean="0"/>
              <a:t>All lot owners back away from any ownership of the club.</a:t>
            </a:r>
            <a:endParaRPr lang="en-US" sz="4800" dirty="0"/>
          </a:p>
        </p:txBody>
      </p:sp>
      <p:sp>
        <p:nvSpPr>
          <p:cNvPr id="4" name="Slide Number Placeholder 3"/>
          <p:cNvSpPr>
            <a:spLocks noGrp="1"/>
          </p:cNvSpPr>
          <p:nvPr>
            <p:ph type="sldNum" sz="quarter" idx="12"/>
          </p:nvPr>
        </p:nvSpPr>
        <p:spPr/>
        <p:txBody>
          <a:bodyPr/>
          <a:lstStyle/>
          <a:p>
            <a:fld id="{7399FD3D-A76B-442F-A724-E1F55F6D8A62}" type="slidenum">
              <a:rPr lang="en-US" smtClean="0"/>
              <a:t>185</a:t>
            </a:fld>
            <a:endParaRPr lang="en-US" dirty="0"/>
          </a:p>
        </p:txBody>
      </p:sp>
    </p:spTree>
    <p:extLst>
      <p:ext uri="{BB962C8B-B14F-4D97-AF65-F5344CB8AC3E}">
        <p14:creationId xmlns:p14="http://schemas.microsoft.com/office/powerpoint/2010/main" val="1524210829"/>
      </p:ext>
    </p:extLst>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lstStyle/>
          <a:p>
            <a:r>
              <a:rPr lang="en-US" dirty="0" smtClean="0"/>
              <a:t>Option 4.</a:t>
            </a:r>
            <a:endParaRPr lang="en-US" dirty="0"/>
          </a:p>
        </p:txBody>
      </p:sp>
      <p:sp>
        <p:nvSpPr>
          <p:cNvPr id="3" name="Content Placeholder 2"/>
          <p:cNvSpPr>
            <a:spLocks noGrp="1"/>
          </p:cNvSpPr>
          <p:nvPr>
            <p:ph idx="1"/>
          </p:nvPr>
        </p:nvSpPr>
        <p:spPr>
          <a:xfrm>
            <a:off x="457200" y="1295400"/>
            <a:ext cx="8229600" cy="4830763"/>
          </a:xfrm>
        </p:spPr>
        <p:txBody>
          <a:bodyPr/>
          <a:lstStyle/>
          <a:p>
            <a:pPr marL="0" indent="0">
              <a:buNone/>
            </a:pPr>
            <a:r>
              <a:rPr lang="en-US" sz="4800" dirty="0" smtClean="0"/>
              <a:t>Still another home owner recommended that we just wait for two or three years and see if the FOA, can build the club back to profitability.  </a:t>
            </a:r>
          </a:p>
          <a:p>
            <a:pPr marL="0" indent="0">
              <a:buNone/>
            </a:pPr>
            <a:endParaRPr lang="en-US" dirty="0" smtClean="0"/>
          </a:p>
        </p:txBody>
      </p:sp>
      <p:sp>
        <p:nvSpPr>
          <p:cNvPr id="4" name="Slide Number Placeholder 3"/>
          <p:cNvSpPr>
            <a:spLocks noGrp="1"/>
          </p:cNvSpPr>
          <p:nvPr>
            <p:ph type="sldNum" sz="quarter" idx="12"/>
          </p:nvPr>
        </p:nvSpPr>
        <p:spPr/>
        <p:txBody>
          <a:bodyPr/>
          <a:lstStyle/>
          <a:p>
            <a:fld id="{7399FD3D-A76B-442F-A724-E1F55F6D8A62}" type="slidenum">
              <a:rPr lang="en-US" smtClean="0"/>
              <a:t>186</a:t>
            </a:fld>
            <a:endParaRPr lang="en-US" dirty="0"/>
          </a:p>
        </p:txBody>
      </p:sp>
    </p:spTree>
    <p:extLst>
      <p:ext uri="{BB962C8B-B14F-4D97-AF65-F5344CB8AC3E}">
        <p14:creationId xmlns:p14="http://schemas.microsoft.com/office/powerpoint/2010/main" val="2516496987"/>
      </p:ext>
    </p:extLst>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HOA Board Fiduciary</a:t>
            </a:r>
            <a:br>
              <a:rPr lang="en-US" dirty="0" smtClean="0"/>
            </a:br>
            <a:r>
              <a:rPr lang="en-US" dirty="0" smtClean="0"/>
              <a:t>Responsibilities</a:t>
            </a:r>
            <a:endParaRPr lang="en-US" dirty="0"/>
          </a:p>
        </p:txBody>
      </p:sp>
      <p:sp>
        <p:nvSpPr>
          <p:cNvPr id="3" name="Content Placeholder 2"/>
          <p:cNvSpPr>
            <a:spLocks noGrp="1"/>
          </p:cNvSpPr>
          <p:nvPr>
            <p:ph idx="1"/>
          </p:nvPr>
        </p:nvSpPr>
        <p:spPr/>
        <p:txBody>
          <a:bodyPr/>
          <a:lstStyle/>
          <a:p>
            <a:pPr marL="0" indent="0">
              <a:buNone/>
            </a:pPr>
            <a:endParaRPr lang="en-US" dirty="0" smtClean="0"/>
          </a:p>
          <a:p>
            <a:pPr marL="0" indent="0">
              <a:buNone/>
            </a:pPr>
            <a:r>
              <a:rPr lang="en-US" sz="6600" dirty="0" smtClean="0"/>
              <a:t>Keep working for the betterment of the 1,086 lot owners.</a:t>
            </a:r>
            <a:endParaRPr lang="en-US" sz="6600" dirty="0"/>
          </a:p>
        </p:txBody>
      </p:sp>
      <p:sp>
        <p:nvSpPr>
          <p:cNvPr id="4" name="Slide Number Placeholder 3"/>
          <p:cNvSpPr>
            <a:spLocks noGrp="1"/>
          </p:cNvSpPr>
          <p:nvPr>
            <p:ph type="sldNum" sz="quarter" idx="12"/>
          </p:nvPr>
        </p:nvSpPr>
        <p:spPr/>
        <p:txBody>
          <a:bodyPr/>
          <a:lstStyle/>
          <a:p>
            <a:fld id="{7399FD3D-A76B-442F-A724-E1F55F6D8A62}" type="slidenum">
              <a:rPr lang="en-US" smtClean="0"/>
              <a:t>187</a:t>
            </a:fld>
            <a:endParaRPr lang="en-US" dirty="0"/>
          </a:p>
        </p:txBody>
      </p:sp>
    </p:spTree>
    <p:extLst>
      <p:ext uri="{BB962C8B-B14F-4D97-AF65-F5344CB8AC3E}">
        <p14:creationId xmlns:p14="http://schemas.microsoft.com/office/powerpoint/2010/main" val="2256397123"/>
      </p:ext>
    </p:extLst>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r>
              <a:rPr lang="en-US" sz="3600" dirty="0" smtClean="0"/>
              <a:t>Options for ArrowCreek Residents</a:t>
            </a:r>
            <a:endParaRPr lang="en-US" sz="3600" dirty="0"/>
          </a:p>
        </p:txBody>
      </p:sp>
      <p:sp>
        <p:nvSpPr>
          <p:cNvPr id="3" name="Content Placeholder 2"/>
          <p:cNvSpPr>
            <a:spLocks noGrp="1"/>
          </p:cNvSpPr>
          <p:nvPr>
            <p:ph idx="1"/>
          </p:nvPr>
        </p:nvSpPr>
        <p:spPr>
          <a:xfrm>
            <a:off x="457200" y="1219200"/>
            <a:ext cx="8382000" cy="4906963"/>
          </a:xfrm>
        </p:spPr>
        <p:txBody>
          <a:bodyPr/>
          <a:lstStyle/>
          <a:p>
            <a:pPr marL="0" indent="0">
              <a:buNone/>
            </a:pPr>
            <a:r>
              <a:rPr lang="en-US" dirty="0" smtClean="0"/>
              <a:t>On October 15, 2014, FOA purchased the golf courses and hired Arnold Palmer Professional Golf as manager.</a:t>
            </a:r>
          </a:p>
          <a:p>
            <a:pPr marL="0" indent="0">
              <a:buNone/>
            </a:pPr>
            <a:r>
              <a:rPr lang="en-US" dirty="0" smtClean="0"/>
              <a:t>At the next Board meeting on November 4, 2014, a new power point presentation was made and the “Do Nothing”, option was never mentioned.</a:t>
            </a:r>
          </a:p>
          <a:p>
            <a:pPr marL="0" indent="0">
              <a:buNone/>
            </a:pPr>
            <a:endParaRPr lang="en-US" dirty="0"/>
          </a:p>
          <a:p>
            <a:pPr marL="0" indent="0">
              <a:buNone/>
            </a:pPr>
            <a:r>
              <a:rPr lang="en-US" dirty="0" smtClean="0"/>
              <a:t>The FOA owned the course and was responsible for liabilities tied to ownership.</a:t>
            </a:r>
            <a:endParaRPr lang="en-US" dirty="0"/>
          </a:p>
        </p:txBody>
      </p:sp>
      <p:sp>
        <p:nvSpPr>
          <p:cNvPr id="4" name="Slide Number Placeholder 3"/>
          <p:cNvSpPr>
            <a:spLocks noGrp="1"/>
          </p:cNvSpPr>
          <p:nvPr>
            <p:ph type="sldNum" sz="quarter" idx="12"/>
          </p:nvPr>
        </p:nvSpPr>
        <p:spPr/>
        <p:txBody>
          <a:bodyPr/>
          <a:lstStyle/>
          <a:p>
            <a:fld id="{7399FD3D-A76B-442F-A724-E1F55F6D8A62}" type="slidenum">
              <a:rPr lang="en-US" smtClean="0"/>
              <a:t>188</a:t>
            </a:fld>
            <a:endParaRPr lang="en-US" dirty="0"/>
          </a:p>
        </p:txBody>
      </p:sp>
    </p:spTree>
    <p:extLst>
      <p:ext uri="{BB962C8B-B14F-4D97-AF65-F5344CB8AC3E}">
        <p14:creationId xmlns:p14="http://schemas.microsoft.com/office/powerpoint/2010/main" val="86000055"/>
      </p:ext>
    </p:extLst>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r>
              <a:rPr lang="en-US" sz="3600" dirty="0" smtClean="0"/>
              <a:t>Options for ArrowCreek Residents</a:t>
            </a:r>
            <a:endParaRPr lang="en-US" sz="3600" dirty="0"/>
          </a:p>
        </p:txBody>
      </p:sp>
      <p:sp>
        <p:nvSpPr>
          <p:cNvPr id="3" name="Content Placeholder 2"/>
          <p:cNvSpPr>
            <a:spLocks noGrp="1"/>
          </p:cNvSpPr>
          <p:nvPr>
            <p:ph idx="1"/>
          </p:nvPr>
        </p:nvSpPr>
        <p:spPr>
          <a:xfrm>
            <a:off x="457200" y="1219200"/>
            <a:ext cx="8382000" cy="4906963"/>
          </a:xfrm>
        </p:spPr>
        <p:txBody>
          <a:bodyPr>
            <a:normAutofit/>
          </a:bodyPr>
          <a:lstStyle/>
          <a:p>
            <a:pPr marL="0" indent="0">
              <a:buNone/>
            </a:pPr>
            <a:r>
              <a:rPr lang="en-US" sz="3600" dirty="0" smtClean="0"/>
              <a:t>We would have no reason to have a Joint Venture with Arnold Palmer Golf which would require us to relinquish the Residents Club and raise homeowners fees $100 per month, paying the Joint Venture over a million dollars a year as a subsidy.</a:t>
            </a:r>
            <a:endParaRPr lang="en-US" sz="3600" dirty="0"/>
          </a:p>
        </p:txBody>
      </p:sp>
      <p:sp>
        <p:nvSpPr>
          <p:cNvPr id="4" name="Slide Number Placeholder 3"/>
          <p:cNvSpPr>
            <a:spLocks noGrp="1"/>
          </p:cNvSpPr>
          <p:nvPr>
            <p:ph type="sldNum" sz="quarter" idx="12"/>
          </p:nvPr>
        </p:nvSpPr>
        <p:spPr/>
        <p:txBody>
          <a:bodyPr/>
          <a:lstStyle/>
          <a:p>
            <a:fld id="{7399FD3D-A76B-442F-A724-E1F55F6D8A62}" type="slidenum">
              <a:rPr lang="en-US" smtClean="0"/>
              <a:t>189</a:t>
            </a:fld>
            <a:endParaRPr lang="en-US" dirty="0"/>
          </a:p>
        </p:txBody>
      </p:sp>
    </p:spTree>
    <p:extLst>
      <p:ext uri="{BB962C8B-B14F-4D97-AF65-F5344CB8AC3E}">
        <p14:creationId xmlns:p14="http://schemas.microsoft.com/office/powerpoint/2010/main" val="784997306"/>
      </p:ext>
    </p:extLst>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r>
              <a:rPr lang="en-US" sz="3600" dirty="0" smtClean="0"/>
              <a:t>Options for ArrowCreek Residents</a:t>
            </a:r>
            <a:endParaRPr lang="en-US" sz="3600" dirty="0"/>
          </a:p>
        </p:txBody>
      </p:sp>
      <p:sp>
        <p:nvSpPr>
          <p:cNvPr id="3" name="Content Placeholder 2"/>
          <p:cNvSpPr>
            <a:spLocks noGrp="1"/>
          </p:cNvSpPr>
          <p:nvPr>
            <p:ph idx="1"/>
          </p:nvPr>
        </p:nvSpPr>
        <p:spPr>
          <a:xfrm>
            <a:off x="457200" y="1219200"/>
            <a:ext cx="8382000" cy="4906963"/>
          </a:xfrm>
        </p:spPr>
        <p:txBody>
          <a:bodyPr>
            <a:normAutofit/>
          </a:bodyPr>
          <a:lstStyle/>
          <a:p>
            <a:pPr marL="0" indent="0">
              <a:buNone/>
            </a:pPr>
            <a:endParaRPr lang="en-US" sz="3600" dirty="0" smtClean="0"/>
          </a:p>
          <a:p>
            <a:pPr marL="0" indent="0">
              <a:buNone/>
            </a:pPr>
            <a:r>
              <a:rPr lang="en-US" sz="3600" dirty="0" smtClean="0"/>
              <a:t>Based on these representations and failures to disclose all the facts, it appears that the Board of Directors failed to recognize their fiduciary duties to the homeowners.</a:t>
            </a:r>
            <a:endParaRPr lang="en-US" sz="3600" dirty="0"/>
          </a:p>
        </p:txBody>
      </p:sp>
      <p:sp>
        <p:nvSpPr>
          <p:cNvPr id="4" name="Slide Number Placeholder 3"/>
          <p:cNvSpPr>
            <a:spLocks noGrp="1"/>
          </p:cNvSpPr>
          <p:nvPr>
            <p:ph type="sldNum" sz="quarter" idx="12"/>
          </p:nvPr>
        </p:nvSpPr>
        <p:spPr/>
        <p:txBody>
          <a:bodyPr/>
          <a:lstStyle/>
          <a:p>
            <a:fld id="{7399FD3D-A76B-442F-A724-E1F55F6D8A62}" type="slidenum">
              <a:rPr lang="en-US" smtClean="0"/>
              <a:t>190</a:t>
            </a:fld>
            <a:endParaRPr lang="en-US" dirty="0"/>
          </a:p>
        </p:txBody>
      </p:sp>
    </p:spTree>
    <p:extLst>
      <p:ext uri="{BB962C8B-B14F-4D97-AF65-F5344CB8AC3E}">
        <p14:creationId xmlns:p14="http://schemas.microsoft.com/office/powerpoint/2010/main" val="608080697"/>
      </p:ext>
    </p:extLst>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r>
              <a:rPr lang="en-US" sz="3600" dirty="0" smtClean="0"/>
              <a:t>Options for ArrowCreek Residents</a:t>
            </a:r>
            <a:endParaRPr lang="en-US" sz="3600" dirty="0"/>
          </a:p>
        </p:txBody>
      </p:sp>
      <p:sp>
        <p:nvSpPr>
          <p:cNvPr id="3" name="Content Placeholder 2"/>
          <p:cNvSpPr>
            <a:spLocks noGrp="1"/>
          </p:cNvSpPr>
          <p:nvPr>
            <p:ph idx="1"/>
          </p:nvPr>
        </p:nvSpPr>
        <p:spPr>
          <a:xfrm>
            <a:off x="457200" y="1219200"/>
            <a:ext cx="8382000" cy="4906963"/>
          </a:xfrm>
        </p:spPr>
        <p:txBody>
          <a:bodyPr>
            <a:normAutofit/>
          </a:bodyPr>
          <a:lstStyle/>
          <a:p>
            <a:pPr marL="0" indent="0">
              <a:buNone/>
            </a:pPr>
            <a:endParaRPr lang="en-US" sz="3600" dirty="0" smtClean="0"/>
          </a:p>
          <a:p>
            <a:pPr marL="0" indent="0">
              <a:buNone/>
            </a:pPr>
            <a:r>
              <a:rPr lang="en-US" sz="3600" dirty="0" smtClean="0"/>
              <a:t>Obviously, months before its August 26</a:t>
            </a:r>
            <a:r>
              <a:rPr lang="en-US" sz="3600" baseline="30000" dirty="0" smtClean="0"/>
              <a:t>th</a:t>
            </a:r>
            <a:r>
              <a:rPr lang="en-US" sz="3600" dirty="0" smtClean="0"/>
              <a:t> presentation, the Board has decided that purchasing the courses from the FOA and then form a joint venture with Arnold Palmer Golf was the only way to proceed.</a:t>
            </a:r>
          </a:p>
        </p:txBody>
      </p:sp>
      <p:sp>
        <p:nvSpPr>
          <p:cNvPr id="4" name="Slide Number Placeholder 3"/>
          <p:cNvSpPr>
            <a:spLocks noGrp="1"/>
          </p:cNvSpPr>
          <p:nvPr>
            <p:ph type="sldNum" sz="quarter" idx="12"/>
          </p:nvPr>
        </p:nvSpPr>
        <p:spPr/>
        <p:txBody>
          <a:bodyPr/>
          <a:lstStyle/>
          <a:p>
            <a:fld id="{7399FD3D-A76B-442F-A724-E1F55F6D8A62}" type="slidenum">
              <a:rPr lang="en-US" smtClean="0"/>
              <a:t>191</a:t>
            </a:fld>
            <a:endParaRPr lang="en-US" dirty="0"/>
          </a:p>
        </p:txBody>
      </p:sp>
    </p:spTree>
    <p:extLst>
      <p:ext uri="{BB962C8B-B14F-4D97-AF65-F5344CB8AC3E}">
        <p14:creationId xmlns:p14="http://schemas.microsoft.com/office/powerpoint/2010/main" val="3670837426"/>
      </p:ext>
    </p:extLst>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r>
              <a:rPr lang="en-US" sz="3600" dirty="0" smtClean="0"/>
              <a:t>Options for ArrowCreek Residents</a:t>
            </a:r>
            <a:endParaRPr lang="en-US" sz="3600" dirty="0"/>
          </a:p>
        </p:txBody>
      </p:sp>
      <p:sp>
        <p:nvSpPr>
          <p:cNvPr id="3" name="Content Placeholder 2"/>
          <p:cNvSpPr>
            <a:spLocks noGrp="1"/>
          </p:cNvSpPr>
          <p:nvPr>
            <p:ph idx="1"/>
          </p:nvPr>
        </p:nvSpPr>
        <p:spPr>
          <a:xfrm>
            <a:off x="457200" y="1219200"/>
            <a:ext cx="8382000" cy="4906963"/>
          </a:xfrm>
        </p:spPr>
        <p:txBody>
          <a:bodyPr>
            <a:normAutofit/>
          </a:bodyPr>
          <a:lstStyle/>
          <a:p>
            <a:pPr marL="0" indent="0">
              <a:buNone/>
            </a:pPr>
            <a:r>
              <a:rPr lang="en-US" sz="2800" dirty="0" smtClean="0"/>
              <a:t>According to Nevada law, the Board members and their officers are fiduciaries and must act on an informed basis, in good faith, and in the honest belief that their actions are in the best interest of the homeowners.</a:t>
            </a:r>
          </a:p>
          <a:p>
            <a:pPr marL="0" indent="0">
              <a:buNone/>
            </a:pPr>
            <a:endParaRPr lang="en-US" sz="2800" dirty="0"/>
          </a:p>
          <a:p>
            <a:pPr marL="0" indent="0">
              <a:buNone/>
            </a:pPr>
            <a:r>
              <a:rPr lang="en-US" sz="2800" dirty="0" smtClean="0"/>
              <a:t>They are prohibited from acting outside the scope of the governing documents, and may not commit an act or omission that amounts to negligence, and are supposed to represent all members and not just a select few.</a:t>
            </a:r>
          </a:p>
        </p:txBody>
      </p:sp>
      <p:sp>
        <p:nvSpPr>
          <p:cNvPr id="4" name="Slide Number Placeholder 3"/>
          <p:cNvSpPr>
            <a:spLocks noGrp="1"/>
          </p:cNvSpPr>
          <p:nvPr>
            <p:ph type="sldNum" sz="quarter" idx="12"/>
          </p:nvPr>
        </p:nvSpPr>
        <p:spPr/>
        <p:txBody>
          <a:bodyPr/>
          <a:lstStyle/>
          <a:p>
            <a:fld id="{7399FD3D-A76B-442F-A724-E1F55F6D8A62}" type="slidenum">
              <a:rPr lang="en-US" smtClean="0"/>
              <a:t>192</a:t>
            </a:fld>
            <a:endParaRPr lang="en-US" dirty="0"/>
          </a:p>
        </p:txBody>
      </p:sp>
    </p:spTree>
    <p:extLst>
      <p:ext uri="{BB962C8B-B14F-4D97-AF65-F5344CB8AC3E}">
        <p14:creationId xmlns:p14="http://schemas.microsoft.com/office/powerpoint/2010/main" val="680905284"/>
      </p:ext>
    </p:extLst>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r>
              <a:rPr lang="en-US" sz="3600" dirty="0" smtClean="0"/>
              <a:t>Options for ArrowCreek Residents</a:t>
            </a:r>
            <a:endParaRPr lang="en-US" sz="3600" dirty="0"/>
          </a:p>
        </p:txBody>
      </p:sp>
      <p:sp>
        <p:nvSpPr>
          <p:cNvPr id="3" name="Content Placeholder 2"/>
          <p:cNvSpPr>
            <a:spLocks noGrp="1"/>
          </p:cNvSpPr>
          <p:nvPr>
            <p:ph idx="1"/>
          </p:nvPr>
        </p:nvSpPr>
        <p:spPr>
          <a:xfrm>
            <a:off x="457200" y="1219200"/>
            <a:ext cx="8382000" cy="4906963"/>
          </a:xfrm>
        </p:spPr>
        <p:txBody>
          <a:bodyPr>
            <a:normAutofit/>
          </a:bodyPr>
          <a:lstStyle/>
          <a:p>
            <a:pPr marL="0" indent="0">
              <a:buNone/>
            </a:pPr>
            <a:r>
              <a:rPr lang="en-US" sz="2800" dirty="0" smtClean="0"/>
              <a:t>The Nevada Revised Statues 116.3103 provides that homeowner association officers and directors are fiduciaries.</a:t>
            </a:r>
          </a:p>
          <a:p>
            <a:pPr marL="0" indent="0">
              <a:buNone/>
            </a:pPr>
            <a:endParaRPr lang="en-US" sz="1400" dirty="0"/>
          </a:p>
          <a:p>
            <a:pPr marL="514350" indent="-514350">
              <a:buAutoNum type="alphaLcPeriod"/>
            </a:pPr>
            <a:r>
              <a:rPr lang="en-US" sz="2800" dirty="0" smtClean="0"/>
              <a:t>Are required to exercise the ordinary and reasonable care officers and directors of a nonprofit corporation subject to the business judgment rule;</a:t>
            </a:r>
          </a:p>
          <a:p>
            <a:pPr marL="514350" indent="-514350">
              <a:buAutoNum type="alphaLcPeriod"/>
            </a:pPr>
            <a:r>
              <a:rPr lang="en-US" sz="2800" dirty="0" smtClean="0"/>
              <a:t>Are subject to conflict of interest rules governing the officers and directors of a nonprofit corporation organized under the law of this State.</a:t>
            </a:r>
          </a:p>
          <a:p>
            <a:pPr marL="514350" indent="-514350">
              <a:buAutoNum type="alphaLcPeriod"/>
            </a:pPr>
            <a:endParaRPr lang="en-US" sz="2800" dirty="0" smtClean="0"/>
          </a:p>
        </p:txBody>
      </p:sp>
      <p:sp>
        <p:nvSpPr>
          <p:cNvPr id="4" name="Slide Number Placeholder 3"/>
          <p:cNvSpPr>
            <a:spLocks noGrp="1"/>
          </p:cNvSpPr>
          <p:nvPr>
            <p:ph type="sldNum" sz="quarter" idx="12"/>
          </p:nvPr>
        </p:nvSpPr>
        <p:spPr/>
        <p:txBody>
          <a:bodyPr/>
          <a:lstStyle/>
          <a:p>
            <a:fld id="{7399FD3D-A76B-442F-A724-E1F55F6D8A62}" type="slidenum">
              <a:rPr lang="en-US" smtClean="0"/>
              <a:t>193</a:t>
            </a:fld>
            <a:endParaRPr lang="en-US" dirty="0"/>
          </a:p>
        </p:txBody>
      </p:sp>
    </p:spTree>
    <p:extLst>
      <p:ext uri="{BB962C8B-B14F-4D97-AF65-F5344CB8AC3E}">
        <p14:creationId xmlns:p14="http://schemas.microsoft.com/office/powerpoint/2010/main" val="3080122065"/>
      </p:ext>
    </p:extLst>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r>
              <a:rPr lang="en-US" sz="3600" dirty="0" smtClean="0"/>
              <a:t>Options for ArrowCreek Residents</a:t>
            </a:r>
            <a:endParaRPr lang="en-US" sz="3600" dirty="0"/>
          </a:p>
        </p:txBody>
      </p:sp>
      <p:sp>
        <p:nvSpPr>
          <p:cNvPr id="3" name="Content Placeholder 2"/>
          <p:cNvSpPr>
            <a:spLocks noGrp="1"/>
          </p:cNvSpPr>
          <p:nvPr>
            <p:ph idx="1"/>
          </p:nvPr>
        </p:nvSpPr>
        <p:spPr>
          <a:xfrm>
            <a:off x="457200" y="1219200"/>
            <a:ext cx="8382000" cy="5105400"/>
          </a:xfrm>
        </p:spPr>
        <p:txBody>
          <a:bodyPr>
            <a:normAutofit/>
          </a:bodyPr>
          <a:lstStyle/>
          <a:p>
            <a:pPr marL="0" indent="0">
              <a:buNone/>
            </a:pPr>
            <a:r>
              <a:rPr lang="en-US" sz="2800" dirty="0" smtClean="0"/>
              <a:t>In addition, the Nevada courts have recognized that the fiduciary has a duty of loyalty which requires the board and its shareholders to maintain, in good faith, the corporation’s and its shareholders’ best interest over anyone else’s interest.</a:t>
            </a:r>
          </a:p>
          <a:p>
            <a:pPr marL="0" indent="0">
              <a:buNone/>
            </a:pPr>
            <a:endParaRPr lang="en-US" sz="1000" dirty="0"/>
          </a:p>
          <a:p>
            <a:pPr marL="0" indent="0">
              <a:buNone/>
            </a:pPr>
            <a:r>
              <a:rPr lang="en-US" sz="2800" dirty="0" smtClean="0"/>
              <a:t>A violation will only be found where there is either intentional misconduct, fraud, or a knowing violation of the law.  When the fiduciary’s interestedness is challenged, the burden is on the fiduciary to show the transaction’s entire fairness to the corporation.</a:t>
            </a:r>
          </a:p>
          <a:p>
            <a:pPr marL="0" indent="0">
              <a:buNone/>
            </a:pPr>
            <a:endParaRPr lang="en-US" sz="1200" dirty="0" smtClean="0"/>
          </a:p>
          <a:p>
            <a:pPr marL="0" indent="0">
              <a:buNone/>
            </a:pPr>
            <a:r>
              <a:rPr lang="en-US" sz="1200" dirty="0" smtClean="0"/>
              <a:t>Source: </a:t>
            </a:r>
            <a:r>
              <a:rPr lang="en-US" sz="1200" i="1" dirty="0" smtClean="0"/>
              <a:t>Shoen v. SAC Holding Corp., 137 P.3d (Nev. 1971)</a:t>
            </a:r>
            <a:endParaRPr lang="en-US" sz="1200" dirty="0" smtClean="0"/>
          </a:p>
        </p:txBody>
      </p:sp>
      <p:sp>
        <p:nvSpPr>
          <p:cNvPr id="4" name="Slide Number Placeholder 3"/>
          <p:cNvSpPr>
            <a:spLocks noGrp="1"/>
          </p:cNvSpPr>
          <p:nvPr>
            <p:ph type="sldNum" sz="quarter" idx="12"/>
          </p:nvPr>
        </p:nvSpPr>
        <p:spPr/>
        <p:txBody>
          <a:bodyPr/>
          <a:lstStyle/>
          <a:p>
            <a:fld id="{7399FD3D-A76B-442F-A724-E1F55F6D8A62}" type="slidenum">
              <a:rPr lang="en-US" smtClean="0"/>
              <a:t>194</a:t>
            </a:fld>
            <a:endParaRPr lang="en-US" dirty="0"/>
          </a:p>
        </p:txBody>
      </p:sp>
    </p:spTree>
    <p:extLst>
      <p:ext uri="{BB962C8B-B14F-4D97-AF65-F5344CB8AC3E}">
        <p14:creationId xmlns:p14="http://schemas.microsoft.com/office/powerpoint/2010/main" val="2578934920"/>
      </p:ext>
    </p:extLst>
  </p:cSld>
  <p:clrMapOvr>
    <a:masterClrMapping/>
  </p:clrMapOvr>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371600"/>
          </a:xfrm>
        </p:spPr>
        <p:txBody>
          <a:bodyPr>
            <a:normAutofit fontScale="90000"/>
          </a:bodyPr>
          <a:lstStyle/>
          <a:p>
            <a:r>
              <a:rPr lang="en-US" dirty="0" smtClean="0"/>
              <a:t>ArrowCreek HOA Web-site</a:t>
            </a:r>
            <a:br>
              <a:rPr lang="en-US" dirty="0" smtClean="0"/>
            </a:b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843460052"/>
              </p:ext>
            </p:extLst>
          </p:nvPr>
        </p:nvGraphicFramePr>
        <p:xfrm>
          <a:off x="152400" y="1447800"/>
          <a:ext cx="8839200" cy="5504068"/>
        </p:xfrm>
        <a:graphic>
          <a:graphicData uri="http://schemas.openxmlformats.org/drawingml/2006/table">
            <a:tbl>
              <a:tblPr/>
              <a:tblGrid>
                <a:gridCol w="8190041"/>
                <a:gridCol w="649159"/>
              </a:tblGrid>
              <a:tr h="4876800">
                <a:tc>
                  <a:txBody>
                    <a:bodyPr/>
                    <a:lstStyle/>
                    <a:p>
                      <a:r>
                        <a:rPr lang="en-US" sz="4000" b="1" dirty="0" smtClean="0"/>
                        <a:t> </a:t>
                      </a:r>
                    </a:p>
                    <a:p>
                      <a:r>
                        <a:rPr lang="en-US" sz="5400" b="0" dirty="0" smtClean="0"/>
                        <a:t>The HOA Association </a:t>
                      </a:r>
                      <a:r>
                        <a:rPr lang="en-US" sz="5400" b="0" dirty="0"/>
                        <a:t>is a </a:t>
                      </a:r>
                      <a:endParaRPr lang="en-US" sz="5400" b="0" dirty="0" smtClean="0"/>
                    </a:p>
                    <a:p>
                      <a:r>
                        <a:rPr lang="en-US" sz="5400" b="0" dirty="0" smtClean="0"/>
                        <a:t> </a:t>
                      </a:r>
                      <a:r>
                        <a:rPr lang="en-US" sz="5400" b="1" dirty="0" smtClean="0"/>
                        <a:t>not-for-profit </a:t>
                      </a:r>
                      <a:r>
                        <a:rPr lang="en-US" sz="5400" b="1" dirty="0"/>
                        <a:t>organization </a:t>
                      </a:r>
                      <a:r>
                        <a:rPr lang="en-US" sz="5400" b="1" dirty="0" smtClean="0"/>
                        <a:t>      </a:t>
                      </a:r>
                      <a:r>
                        <a:rPr lang="en-US" sz="5400" b="0" dirty="0" smtClean="0"/>
                        <a:t>of </a:t>
                      </a:r>
                      <a:r>
                        <a:rPr lang="en-US" sz="5400" b="0" dirty="0"/>
                        <a:t>owners </a:t>
                      </a:r>
                      <a:r>
                        <a:rPr lang="en-US" sz="5400" b="1" i="1" dirty="0">
                          <a:solidFill>
                            <a:schemeClr val="tx1"/>
                          </a:solidFill>
                        </a:rPr>
                        <a:t>formed for the purpose of maintaining the common areas. </a:t>
                      </a:r>
                      <a:r>
                        <a:rPr lang="en-US" sz="4800" b="0" dirty="0">
                          <a:solidFill>
                            <a:schemeClr val="tx1"/>
                          </a:solidFill>
                          <a:effectLst/>
                        </a:rPr>
                        <a:t/>
                      </a:r>
                      <a:br>
                        <a:rPr lang="en-US" sz="4800" b="0" dirty="0">
                          <a:solidFill>
                            <a:schemeClr val="tx1"/>
                          </a:solidFill>
                          <a:effectLst/>
                        </a:rPr>
                      </a:br>
                      <a:endParaRPr lang="en-US" sz="4800" b="0" dirty="0">
                        <a:solidFill>
                          <a:schemeClr val="tx1"/>
                        </a:solidFill>
                        <a:effectLst/>
                      </a:endParaRPr>
                    </a:p>
                  </a:txBody>
                  <a:tcPr marL="48149" marR="48149" marT="24074" marB="24074" anchor="ctr">
                    <a:lnL>
                      <a:noFill/>
                    </a:lnL>
                    <a:lnR>
                      <a:noFill/>
                    </a:lnR>
                    <a:lnT>
                      <a:noFill/>
                    </a:lnT>
                    <a:lnB>
                      <a:noFill/>
                    </a:lnB>
                  </a:tcPr>
                </a:tc>
                <a:tc>
                  <a:txBody>
                    <a:bodyPr/>
                    <a:lstStyle/>
                    <a:p>
                      <a:endParaRPr lang="en-US" sz="2000" dirty="0"/>
                    </a:p>
                  </a:txBody>
                  <a:tcPr marL="48149" marR="48149" marT="24074" marB="24074" anchor="ctr">
                    <a:lnL>
                      <a:noFill/>
                    </a:lnL>
                    <a:lnR>
                      <a:noFill/>
                    </a:lnR>
                    <a:lnT>
                      <a:noFill/>
                    </a:lnT>
                    <a:lnB>
                      <a:noFill/>
                    </a:lnB>
                  </a:tcPr>
                </a:tc>
              </a:tr>
            </a:tbl>
          </a:graphicData>
        </a:graphic>
      </p:graphicFrame>
      <p:sp>
        <p:nvSpPr>
          <p:cNvPr id="4" name="Slide Number Placeholder 3"/>
          <p:cNvSpPr>
            <a:spLocks noGrp="1"/>
          </p:cNvSpPr>
          <p:nvPr>
            <p:ph type="sldNum" sz="quarter" idx="12"/>
          </p:nvPr>
        </p:nvSpPr>
        <p:spPr/>
        <p:txBody>
          <a:bodyPr/>
          <a:lstStyle/>
          <a:p>
            <a:fld id="{7399FD3D-A76B-442F-A724-E1F55F6D8A62}" type="slidenum">
              <a:rPr lang="en-US" smtClean="0"/>
              <a:t>195</a:t>
            </a:fld>
            <a:endParaRPr lang="en-US" dirty="0"/>
          </a:p>
        </p:txBody>
      </p:sp>
    </p:spTree>
    <p:extLst>
      <p:ext uri="{BB962C8B-B14F-4D97-AF65-F5344CB8AC3E}">
        <p14:creationId xmlns:p14="http://schemas.microsoft.com/office/powerpoint/2010/main" val="3455524941"/>
      </p:ext>
    </p:extLst>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7240" y="152400"/>
            <a:ext cx="7543800" cy="685800"/>
          </a:xfrm>
        </p:spPr>
        <p:txBody>
          <a:bodyPr>
            <a:normAutofit fontScale="90000"/>
          </a:bodyPr>
          <a:lstStyle/>
          <a:p>
            <a:r>
              <a:rPr lang="en-US" dirty="0" smtClean="0"/>
              <a:t>HOA Focus</a:t>
            </a:r>
            <a:endParaRPr lang="en-US" dirty="0"/>
          </a:p>
        </p:txBody>
      </p:sp>
      <p:sp>
        <p:nvSpPr>
          <p:cNvPr id="3" name="Content Placeholder 2"/>
          <p:cNvSpPr>
            <a:spLocks noGrp="1"/>
          </p:cNvSpPr>
          <p:nvPr>
            <p:ph idx="1"/>
          </p:nvPr>
        </p:nvSpPr>
        <p:spPr>
          <a:xfrm>
            <a:off x="228600" y="914400"/>
            <a:ext cx="8686800" cy="5638799"/>
          </a:xfrm>
        </p:spPr>
        <p:txBody>
          <a:bodyPr>
            <a:normAutofit/>
          </a:bodyPr>
          <a:lstStyle/>
          <a:p>
            <a:pPr marL="0" indent="0">
              <a:buNone/>
            </a:pPr>
            <a:endParaRPr lang="en-US" sz="4400" dirty="0" smtClean="0"/>
          </a:p>
          <a:p>
            <a:pPr marL="0" indent="0">
              <a:buNone/>
            </a:pPr>
            <a:r>
              <a:rPr lang="en-US" sz="4400" dirty="0" smtClean="0"/>
              <a:t>A burden will potentially be placed on the Resident’s Center, Tennis </a:t>
            </a:r>
            <a:r>
              <a:rPr lang="en-US" sz="4400" dirty="0"/>
              <a:t>C</a:t>
            </a:r>
            <a:r>
              <a:rPr lang="en-US" sz="4400" dirty="0" smtClean="0"/>
              <a:t>ourts, and Pools by people </a:t>
            </a:r>
          </a:p>
          <a:p>
            <a:pPr marL="0" indent="0">
              <a:buNone/>
            </a:pPr>
            <a:r>
              <a:rPr lang="en-US" sz="4400" b="1" dirty="0" smtClean="0"/>
              <a:t>who are not ArrowCreek residents.  </a:t>
            </a:r>
          </a:p>
          <a:p>
            <a:pPr marL="0" indent="0">
              <a:buNone/>
            </a:pPr>
            <a:endParaRPr lang="en-US" sz="4400" b="1" dirty="0"/>
          </a:p>
        </p:txBody>
      </p:sp>
      <p:sp>
        <p:nvSpPr>
          <p:cNvPr id="4" name="Slide Number Placeholder 3"/>
          <p:cNvSpPr>
            <a:spLocks noGrp="1"/>
          </p:cNvSpPr>
          <p:nvPr>
            <p:ph type="sldNum" sz="quarter" idx="12"/>
          </p:nvPr>
        </p:nvSpPr>
        <p:spPr/>
        <p:txBody>
          <a:bodyPr/>
          <a:lstStyle/>
          <a:p>
            <a:fld id="{7399FD3D-A76B-442F-A724-E1F55F6D8A62}" type="slidenum">
              <a:rPr lang="en-US" smtClean="0"/>
              <a:t>196</a:t>
            </a:fld>
            <a:endParaRPr lang="en-US" dirty="0"/>
          </a:p>
        </p:txBody>
      </p:sp>
    </p:spTree>
    <p:extLst>
      <p:ext uri="{BB962C8B-B14F-4D97-AF65-F5344CB8AC3E}">
        <p14:creationId xmlns:p14="http://schemas.microsoft.com/office/powerpoint/2010/main" val="243071586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3499</TotalTime>
  <Words>4015</Words>
  <Application>Microsoft Office PowerPoint</Application>
  <PresentationFormat>On-screen Show (4:3)</PresentationFormat>
  <Paragraphs>865</Paragraphs>
  <Slides>196</Slides>
  <Notes>8</Notes>
  <HiddenSlides>0</HiddenSlides>
  <MMClips>0</MMClips>
  <ScaleCrop>false</ScaleCrop>
  <HeadingPairs>
    <vt:vector size="4" baseType="variant">
      <vt:variant>
        <vt:lpstr>Theme</vt:lpstr>
      </vt:variant>
      <vt:variant>
        <vt:i4>1</vt:i4>
      </vt:variant>
      <vt:variant>
        <vt:lpstr>Slide Titles</vt:lpstr>
      </vt:variant>
      <vt:variant>
        <vt:i4>196</vt:i4>
      </vt:variant>
    </vt:vector>
  </HeadingPairs>
  <TitlesOfParts>
    <vt:vector size="197" baseType="lpstr">
      <vt:lpstr>Office Theme</vt:lpstr>
      <vt:lpstr>Should the HOA Invest in a Golf Course</vt:lpstr>
      <vt:lpstr>Content</vt:lpstr>
      <vt:lpstr>Golf Course Industry</vt:lpstr>
      <vt:lpstr>Golf Industry in the US Becoming Less Profitable</vt:lpstr>
      <vt:lpstr>Golf Industry in the US</vt:lpstr>
      <vt:lpstr>Golf Industry in the US</vt:lpstr>
      <vt:lpstr>Golf Industry in the US</vt:lpstr>
      <vt:lpstr>Golf in ArrowCreek</vt:lpstr>
      <vt:lpstr>Golf in ArrowCreek</vt:lpstr>
      <vt:lpstr>Golf in ArrowCreek</vt:lpstr>
      <vt:lpstr>Golf in ArrowCreek</vt:lpstr>
      <vt:lpstr>Golf in ArrowCreek</vt:lpstr>
      <vt:lpstr>Why buy a  golf course?</vt:lpstr>
      <vt:lpstr>Why buy a golf course?  </vt:lpstr>
      <vt:lpstr>Why buy a golf course?  </vt:lpstr>
      <vt:lpstr>Why buy a golf course?  </vt:lpstr>
      <vt:lpstr>Why buy a golf course?  </vt:lpstr>
      <vt:lpstr>Why buy a golf course?  </vt:lpstr>
      <vt:lpstr>Why buy a golf course?  </vt:lpstr>
      <vt:lpstr>Why buy a golf course?  </vt:lpstr>
      <vt:lpstr>HOA Board Partisan</vt:lpstr>
      <vt:lpstr>HOA PARTISAN BOARD</vt:lpstr>
      <vt:lpstr>Definition of Partisan</vt:lpstr>
      <vt:lpstr>PowerPoint Presentation</vt:lpstr>
      <vt:lpstr>HOA Focus</vt:lpstr>
      <vt:lpstr>ArrowCreek Homeowners Update Due Diligence December 2014 Page-3</vt:lpstr>
      <vt:lpstr>ArrowCreek Homeowners Update Due Diligence December 2014 Page-3</vt:lpstr>
      <vt:lpstr>ArrowCreek Homeowners Update Due Diligence December 2014 Page-4</vt:lpstr>
      <vt:lpstr>You need to know the facts?</vt:lpstr>
      <vt:lpstr>Declaration of Sam Fox in Support of ArrowCreek HOA in Support of FOA</vt:lpstr>
      <vt:lpstr>HOA August 26, 2014 meeting</vt:lpstr>
      <vt:lpstr>HOA August 26, 2014 meeting</vt:lpstr>
      <vt:lpstr>HOA August 26, 2014 meeting</vt:lpstr>
      <vt:lpstr>HOA August 26, 2014 meeting</vt:lpstr>
      <vt:lpstr>HOA August 26, 2014 meeting</vt:lpstr>
      <vt:lpstr>HOA August 26, 2014 meeting</vt:lpstr>
      <vt:lpstr>HOA August 26, 2014 meeting</vt:lpstr>
      <vt:lpstr>HOA August 26, 2014 meeting</vt:lpstr>
      <vt:lpstr>HOA August 26, 2014 meeting</vt:lpstr>
      <vt:lpstr> ArrowCreek Homeowners Brief in Support of FOA and a declaration by  HOA President Sam Fox Mr. Fox states in his declaration that:  </vt:lpstr>
      <vt:lpstr>HOA Board Partisan Summary</vt:lpstr>
      <vt:lpstr>FOA: is it Friends of Arrowcreek or Fund Our Activities?</vt:lpstr>
      <vt:lpstr>FOA</vt:lpstr>
      <vt:lpstr>Friends of ArrowCreek</vt:lpstr>
      <vt:lpstr>Friends of Arrowcreek</vt:lpstr>
      <vt:lpstr>Friends of ArrowCreek </vt:lpstr>
      <vt:lpstr>FOA OPEN LETTER December - 2014</vt:lpstr>
      <vt:lpstr>FOA Summary</vt:lpstr>
      <vt:lpstr>How about some options?</vt:lpstr>
      <vt:lpstr>What Options Do We Have?  Seven Proposed Options </vt:lpstr>
      <vt:lpstr>Option 1.</vt:lpstr>
      <vt:lpstr>Option 2.</vt:lpstr>
      <vt:lpstr>Options 3.</vt:lpstr>
      <vt:lpstr>Option 4.</vt:lpstr>
      <vt:lpstr>Option 5.</vt:lpstr>
      <vt:lpstr>Options 6. </vt:lpstr>
      <vt:lpstr>Options 7. </vt:lpstr>
      <vt:lpstr>Summary</vt:lpstr>
      <vt:lpstr>Should the HOA Invest in Golf Courses?</vt:lpstr>
      <vt:lpstr>Other Options from the Audience</vt:lpstr>
      <vt:lpstr>PowerPoint Presentation</vt:lpstr>
      <vt:lpstr>Should the HOA Invest in a Golf Course</vt:lpstr>
      <vt:lpstr>What Options Do We Have?</vt:lpstr>
      <vt:lpstr>What Options Do We Have?</vt:lpstr>
      <vt:lpstr>What Options Do We Have?</vt:lpstr>
      <vt:lpstr>What Options Do We Have?</vt:lpstr>
      <vt:lpstr>PowerPoint Presentation</vt:lpstr>
      <vt:lpstr>Friends of Arrowcreek versus our HOA</vt:lpstr>
      <vt:lpstr>We Can Do Better</vt:lpstr>
      <vt:lpstr>We Can Do Better</vt:lpstr>
      <vt:lpstr>We Can Do Better</vt:lpstr>
      <vt:lpstr>We Can Do Better </vt:lpstr>
      <vt:lpstr>D’Andrea</vt:lpstr>
      <vt:lpstr>D’Andrea 2475 Sorrento Court </vt:lpstr>
      <vt:lpstr>D’Andrea 2475 Sorrento Court</vt:lpstr>
      <vt:lpstr>Arrowcreek</vt:lpstr>
      <vt:lpstr>Arrowcreek 5720 Indigo Run Drive</vt:lpstr>
      <vt:lpstr>Arrowcreek 5722 Indigo Run Drive</vt:lpstr>
      <vt:lpstr>Montreux</vt:lpstr>
      <vt:lpstr>Montreux 5720 Dijon Circle</vt:lpstr>
      <vt:lpstr>Montreux 5720 Dijon Circle</vt:lpstr>
      <vt:lpstr>D’Andrea</vt:lpstr>
      <vt:lpstr>D’ Andrea </vt:lpstr>
      <vt:lpstr>D’Andrea</vt:lpstr>
      <vt:lpstr>D’Andrea</vt:lpstr>
      <vt:lpstr>D’Andrea</vt:lpstr>
      <vt:lpstr>D’Andrea</vt:lpstr>
      <vt:lpstr>D’Andrea</vt:lpstr>
      <vt:lpstr>D’Andrea</vt:lpstr>
      <vt:lpstr>D’Andrea</vt:lpstr>
      <vt:lpstr>D’Andrea</vt:lpstr>
      <vt:lpstr>Arrowcreek</vt:lpstr>
      <vt:lpstr>Arrowcreek</vt:lpstr>
      <vt:lpstr>Arrowcreek</vt:lpstr>
      <vt:lpstr>Arrowcreek</vt:lpstr>
      <vt:lpstr>Arrowcreek</vt:lpstr>
      <vt:lpstr>D’Andrea versus Arrowcreek</vt:lpstr>
      <vt:lpstr>Home Values-Economy</vt:lpstr>
      <vt:lpstr>How to Improve Arrowcreek Home Values for the long-term</vt:lpstr>
      <vt:lpstr>Fixing Arrowcreek</vt:lpstr>
      <vt:lpstr>Fixing Arrowcreek</vt:lpstr>
      <vt:lpstr>Fixing Arrowcreek</vt:lpstr>
      <vt:lpstr>Fixing Arrowcreek</vt:lpstr>
      <vt:lpstr>Fixing Arrowcreek</vt:lpstr>
      <vt:lpstr>Fixing Arrowcreek</vt:lpstr>
      <vt:lpstr>Fixing Arrowcreek</vt:lpstr>
      <vt:lpstr>Fixing Arrowcreek</vt:lpstr>
      <vt:lpstr>Fixing Arrowcreek</vt:lpstr>
      <vt:lpstr>How to Improve Arrowcreek Home Values for the long-term</vt:lpstr>
      <vt:lpstr>Beautification</vt:lpstr>
      <vt:lpstr>Beautification</vt:lpstr>
      <vt:lpstr>We Can Do Better </vt:lpstr>
      <vt:lpstr>We Can Do Better</vt:lpstr>
      <vt:lpstr>We Can Do Better</vt:lpstr>
      <vt:lpstr>We Can Do Better</vt:lpstr>
      <vt:lpstr>We Can Do Better</vt:lpstr>
      <vt:lpstr>We Can Do Better</vt:lpstr>
      <vt:lpstr>We Can Do Better</vt:lpstr>
      <vt:lpstr>We Can Do Better</vt:lpstr>
      <vt:lpstr>We Can Do Better</vt:lpstr>
      <vt:lpstr>Beautification Plan</vt:lpstr>
      <vt:lpstr>Beautification</vt:lpstr>
      <vt:lpstr>Beautification</vt:lpstr>
      <vt:lpstr>Films in the Park</vt:lpstr>
      <vt:lpstr>Pickle Ball Courts</vt:lpstr>
      <vt:lpstr>Dog Parks</vt:lpstr>
      <vt:lpstr>Lawn Bowling</vt:lpstr>
      <vt:lpstr>Lawn Bowling</vt:lpstr>
      <vt:lpstr>Bocce Ball Courts</vt:lpstr>
      <vt:lpstr>Lights for the Tennis Courts</vt:lpstr>
      <vt:lpstr>Kids Parks</vt:lpstr>
      <vt:lpstr>Fishing Pond</vt:lpstr>
      <vt:lpstr>Bike Course</vt:lpstr>
      <vt:lpstr>Dome for the Swimming Pool</vt:lpstr>
      <vt:lpstr>Softball Field</vt:lpstr>
      <vt:lpstr>Sledding Hill</vt:lpstr>
      <vt:lpstr>Shuffle Board </vt:lpstr>
      <vt:lpstr>Parks like Harbottle</vt:lpstr>
      <vt:lpstr>Parks like Harbottle</vt:lpstr>
      <vt:lpstr>Volleyball Courts</vt:lpstr>
      <vt:lpstr>Bird Watching Area</vt:lpstr>
      <vt:lpstr>Community Vegetable Garden</vt:lpstr>
      <vt:lpstr>Horseshoe Pits</vt:lpstr>
      <vt:lpstr>Racquet Ball Courts</vt:lpstr>
      <vt:lpstr>Ping Pong Tables</vt:lpstr>
      <vt:lpstr>Pool Tables</vt:lpstr>
      <vt:lpstr>Massages</vt:lpstr>
      <vt:lpstr>Pilates</vt:lpstr>
      <vt:lpstr>Frisbee Golf</vt:lpstr>
      <vt:lpstr>Dome for One Tennis Court</vt:lpstr>
      <vt:lpstr>Miniature Golf Course</vt:lpstr>
      <vt:lpstr>Walking Trails</vt:lpstr>
      <vt:lpstr>Game Room</vt:lpstr>
      <vt:lpstr>Larger Work-Out Room</vt:lpstr>
      <vt:lpstr>Arrowcreek Improvement Fund</vt:lpstr>
      <vt:lpstr>Arrowcreek Improvement Fund</vt:lpstr>
      <vt:lpstr>Arrowcreek Improvement Fund</vt:lpstr>
      <vt:lpstr>OPTIONS</vt:lpstr>
      <vt:lpstr>What are our options?</vt:lpstr>
      <vt:lpstr>What are our options?</vt:lpstr>
      <vt:lpstr>What are our options?</vt:lpstr>
      <vt:lpstr>Arrowcreek Improvement Fund Option C</vt:lpstr>
      <vt:lpstr>Cost Summary of Options</vt:lpstr>
      <vt:lpstr>Please Remember,  We have Options! </vt:lpstr>
      <vt:lpstr>Please Remember,  We can do better!</vt:lpstr>
      <vt:lpstr>PowerPoint Presentation</vt:lpstr>
      <vt:lpstr>Friends of Arrowcreek</vt:lpstr>
      <vt:lpstr>What actions should we the 1,086 lot owners take?</vt:lpstr>
      <vt:lpstr>Are you ready to make a multi-million dollar decision that will potentially last for years?</vt:lpstr>
      <vt:lpstr>Friends of Arrowcreek December 9, APG Meeting Outcomes</vt:lpstr>
      <vt:lpstr>We Can Do Better!</vt:lpstr>
      <vt:lpstr>How can we improve real estate values for the 1,086 lot owners  in Arrowcreek ?</vt:lpstr>
      <vt:lpstr>1,086 Lot Owners in Arrowcreek</vt:lpstr>
      <vt:lpstr>  </vt:lpstr>
      <vt:lpstr>Agenda</vt:lpstr>
      <vt:lpstr>Arrowcreek HOA Web-site</vt:lpstr>
      <vt:lpstr>HOA RESPONSIBILITIES</vt:lpstr>
      <vt:lpstr>HOA RESPONSIBILITIES</vt:lpstr>
      <vt:lpstr>Arrowcreek HOA Web-site</vt:lpstr>
      <vt:lpstr>2014 HOA Holiday Party</vt:lpstr>
      <vt:lpstr>Arrowcreek HOA Web-site</vt:lpstr>
      <vt:lpstr>HOA RESPONSIBILITIES</vt:lpstr>
      <vt:lpstr>HOA RESPONSIBILITIES</vt:lpstr>
      <vt:lpstr>HOA Focus</vt:lpstr>
      <vt:lpstr>What Options Do We Have?</vt:lpstr>
      <vt:lpstr>Option 4.</vt:lpstr>
      <vt:lpstr>HOA Board Fiduciary Responsibilities</vt:lpstr>
      <vt:lpstr>Options for ArrowCreek Residents</vt:lpstr>
      <vt:lpstr>Options for ArrowCreek Residents</vt:lpstr>
      <vt:lpstr>Options for ArrowCreek Residents</vt:lpstr>
      <vt:lpstr>Options for ArrowCreek Residents</vt:lpstr>
      <vt:lpstr>Options for ArrowCreek Residents</vt:lpstr>
      <vt:lpstr>Options for ArrowCreek Residents</vt:lpstr>
      <vt:lpstr>Options for ArrowCreek Residents</vt:lpstr>
      <vt:lpstr>ArrowCreek HOA Web-site </vt:lpstr>
      <vt:lpstr>HOA Focus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Friends of Arrowcreek Against Any Resident Funding for the Golf Courses</dc:title>
  <dc:creator>Dr. Forrest</dc:creator>
  <cp:lastModifiedBy>Dr. Forrest</cp:lastModifiedBy>
  <cp:revision>222</cp:revision>
  <cp:lastPrinted>2014-11-27T22:42:13Z</cp:lastPrinted>
  <dcterms:created xsi:type="dcterms:W3CDTF">2014-10-21T21:41:52Z</dcterms:created>
  <dcterms:modified xsi:type="dcterms:W3CDTF">2014-12-18T19:39:18Z</dcterms:modified>
</cp:coreProperties>
</file>